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8" r:id="rId3"/>
    <p:sldId id="259" r:id="rId4"/>
    <p:sldId id="260" r:id="rId5"/>
    <p:sldId id="265" r:id="rId6"/>
    <p:sldId id="261" r:id="rId7"/>
    <p:sldId id="263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4" r:id="rId16"/>
    <p:sldId id="271" r:id="rId17"/>
    <p:sldId id="272" r:id="rId18"/>
    <p:sldId id="275" r:id="rId19"/>
    <p:sldId id="273" r:id="rId20"/>
    <p:sldId id="276" r:id="rId21"/>
    <p:sldId id="277" r:id="rId22"/>
    <p:sldId id="278" r:id="rId23"/>
    <p:sldId id="279" r:id="rId24"/>
    <p:sldId id="280" r:id="rId25"/>
    <p:sldId id="298" r:id="rId26"/>
    <p:sldId id="281" r:id="rId27"/>
    <p:sldId id="283" r:id="rId28"/>
    <p:sldId id="284" r:id="rId29"/>
    <p:sldId id="285" r:id="rId30"/>
    <p:sldId id="286" r:id="rId31"/>
    <p:sldId id="287" r:id="rId32"/>
    <p:sldId id="299" r:id="rId33"/>
    <p:sldId id="288" r:id="rId34"/>
    <p:sldId id="289" r:id="rId35"/>
    <p:sldId id="290" r:id="rId36"/>
    <p:sldId id="300" r:id="rId37"/>
    <p:sldId id="291" r:id="rId38"/>
    <p:sldId id="292" r:id="rId39"/>
    <p:sldId id="294" r:id="rId40"/>
    <p:sldId id="301" r:id="rId41"/>
    <p:sldId id="31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10" r:id="rId50"/>
    <p:sldId id="309" r:id="rId51"/>
    <p:sldId id="312" r:id="rId52"/>
    <p:sldId id="295" r:id="rId53"/>
    <p:sldId id="29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FC154D9-2D09-4569-97B5-BB7039E2CEC6}">
          <p14:sldIdLst>
            <p14:sldId id="256"/>
            <p14:sldId id="258"/>
            <p14:sldId id="259"/>
            <p14:sldId id="260"/>
            <p14:sldId id="265"/>
            <p14:sldId id="261"/>
            <p14:sldId id="263"/>
            <p14:sldId id="262"/>
            <p14:sldId id="264"/>
            <p14:sldId id="266"/>
            <p14:sldId id="267"/>
            <p14:sldId id="268"/>
            <p14:sldId id="269"/>
            <p14:sldId id="270"/>
            <p14:sldId id="274"/>
            <p14:sldId id="271"/>
            <p14:sldId id="272"/>
            <p14:sldId id="275"/>
            <p14:sldId id="273"/>
            <p14:sldId id="276"/>
            <p14:sldId id="277"/>
            <p14:sldId id="278"/>
            <p14:sldId id="279"/>
            <p14:sldId id="280"/>
            <p14:sldId id="298"/>
            <p14:sldId id="281"/>
            <p14:sldId id="283"/>
            <p14:sldId id="284"/>
            <p14:sldId id="285"/>
            <p14:sldId id="286"/>
            <p14:sldId id="287"/>
            <p14:sldId id="299"/>
            <p14:sldId id="288"/>
            <p14:sldId id="289"/>
            <p14:sldId id="290"/>
            <p14:sldId id="300"/>
            <p14:sldId id="291"/>
            <p14:sldId id="292"/>
            <p14:sldId id="294"/>
            <p14:sldId id="301"/>
            <p14:sldId id="311"/>
            <p14:sldId id="302"/>
            <p14:sldId id="303"/>
            <p14:sldId id="304"/>
            <p14:sldId id="305"/>
            <p14:sldId id="306"/>
            <p14:sldId id="307"/>
            <p14:sldId id="308"/>
            <p14:sldId id="310"/>
            <p14:sldId id="309"/>
            <p14:sldId id="312"/>
            <p14:sldId id="295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B29"/>
    <a:srgbClr val="990099"/>
    <a:srgbClr val="FFFFFF"/>
    <a:srgbClr val="CC0099"/>
    <a:srgbClr val="FF0000"/>
    <a:srgbClr val="D0C600"/>
    <a:srgbClr val="FF7C80"/>
    <a:srgbClr val="FFCC99"/>
    <a:srgbClr val="FF66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F1840-FE10-402B-9170-0485643FD11E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C90F7-22F4-4330-BAE9-3B3DC720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2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Picture:http</a:t>
            </a:r>
            <a:r>
              <a:rPr lang="en-US" dirty="0" smtClean="0"/>
              <a:t>://www.google.com/imgres?hl=en&amp;tbo=d&amp;biw=1366&amp;bih=707&amp;tbm=isch&amp;tbnid=o55vJXPSEoas7M:&amp;imgrefurl=http://basementrejects.com/review/willy-wonka-and-the-chocolate-factory-1971/&amp;docid=CFA2o1kl0Q632M&amp;imgurl=http://basementrejects.com/wp-content/uploads/2012/07/willy-wonka-and-the-chocolate-factory-cast.jpg&amp;w=360&amp;h=298&amp;ei=Q8aiUIHDOeXh0gGr9YCQDg&amp;zoom=1&amp;iact=hc&amp;vpx=12&amp;vpy=193&amp;dur=421&amp;hovh=153&amp;hovw=191&amp;tx=106&amp;ty=110&amp;sig=107181569154577101423&amp;page=1&amp;tbnh=143&amp;tbnw=181&amp;start=0&amp;ndsp=21&amp;ved=1t:429,r:0,s:0,i: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55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Oompa</a:t>
            </a:r>
            <a:r>
              <a:rPr lang="en-US" dirty="0" smtClean="0"/>
              <a:t> and Willy:</a:t>
            </a:r>
            <a:r>
              <a:rPr lang="en-US" baseline="0" dirty="0" smtClean="0"/>
              <a:t> http://images2.fanpop.com/images/quiz/274000/274630_1249982674323_348_286.jpg</a:t>
            </a:r>
          </a:p>
          <a:p>
            <a:r>
              <a:rPr lang="en-US" dirty="0" smtClean="0"/>
              <a:t>Dahl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oompa:http</a:t>
            </a:r>
            <a:r>
              <a:rPr lang="en-US" baseline="0" dirty="0" smtClean="0"/>
              <a:t>://2.bp.blogspot.com/_phdT86kj4Jw/TDU4kNs-VsI/</a:t>
            </a:r>
            <a:r>
              <a:rPr lang="en-US" baseline="0" dirty="0" err="1" smtClean="0"/>
              <a:t>AAAAAAAABiQ</a:t>
            </a:r>
            <a:r>
              <a:rPr lang="en-US" baseline="0" dirty="0" smtClean="0"/>
              <a:t>/aB3d0X1f47A/s1600/RD9104_large.jpg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73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Veruca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Movie:http</a:t>
            </a:r>
            <a:r>
              <a:rPr lang="en-US" baseline="0" dirty="0" smtClean="0"/>
              <a:t>://blog.southeastpsych.com/</a:t>
            </a:r>
            <a:r>
              <a:rPr lang="en-US" baseline="0" dirty="0" err="1" smtClean="0"/>
              <a:t>wp</a:t>
            </a:r>
            <a:r>
              <a:rPr lang="en-US" baseline="0" dirty="0" smtClean="0"/>
              <a:t>-content/uploads/2011/07/ODD-Veruca-Salt.jpg</a:t>
            </a:r>
          </a:p>
          <a:p>
            <a:r>
              <a:rPr lang="en-US" baseline="0" dirty="0" smtClean="0"/>
              <a:t>Necklace: clipart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73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 </a:t>
            </a:r>
            <a:r>
              <a:rPr lang="en-US" dirty="0" err="1" smtClean="0"/>
              <a:t>Violet:http</a:t>
            </a:r>
            <a:r>
              <a:rPr lang="en-US" dirty="0" smtClean="0"/>
              <a:t>://3.bp.blogspot.com/-Y-dDE2zd7I0/TmdH77_fsoI/</a:t>
            </a:r>
            <a:r>
              <a:rPr lang="en-US" dirty="0" err="1" smtClean="0"/>
              <a:t>AAAAAAAACJc</a:t>
            </a:r>
            <a:r>
              <a:rPr lang="en-US" dirty="0" smtClean="0"/>
              <a:t>/v8LxdgnLhok/s1600/WillyWonka_163Pyxurz.jpg</a:t>
            </a:r>
          </a:p>
          <a:p>
            <a:r>
              <a:rPr lang="en-US" dirty="0" smtClean="0"/>
              <a:t>Blueberry:</a:t>
            </a:r>
            <a:r>
              <a:rPr lang="en-US" baseline="0" dirty="0" smtClean="0"/>
              <a:t> Clipart</a:t>
            </a:r>
            <a:endParaRPr lang="en-US" dirty="0" smtClean="0"/>
          </a:p>
          <a:p>
            <a:r>
              <a:rPr lang="en-US" dirty="0" smtClean="0"/>
              <a:t>Violet </a:t>
            </a:r>
            <a:r>
              <a:rPr lang="en-US" dirty="0" err="1" smtClean="0"/>
              <a:t>Dahl:http</a:t>
            </a:r>
            <a:r>
              <a:rPr lang="en-US" dirty="0" smtClean="0"/>
              <a:t>://www.roalddahlstore.com/Images/products/violet-l.jpg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34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August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Gloop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movie:http</a:t>
            </a:r>
            <a:r>
              <a:rPr lang="en-US" baseline="0" dirty="0" smtClean="0"/>
              <a:t>://www.fanpop.com/images/polls/9204_2_full.jpg</a:t>
            </a:r>
          </a:p>
          <a:p>
            <a:r>
              <a:rPr lang="en-US" baseline="0" dirty="0" smtClean="0"/>
              <a:t>Augustus </a:t>
            </a:r>
            <a:r>
              <a:rPr lang="en-US" baseline="0" dirty="0" err="1" smtClean="0"/>
              <a:t>Gloop</a:t>
            </a:r>
            <a:r>
              <a:rPr lang="en-US" baseline="0" dirty="0" smtClean="0"/>
              <a:t> old </a:t>
            </a:r>
            <a:r>
              <a:rPr lang="en-US" baseline="0" dirty="0" err="1" smtClean="0"/>
              <a:t>movie:http</a:t>
            </a:r>
            <a:r>
              <a:rPr lang="en-US" baseline="0" dirty="0" smtClean="0"/>
              <a:t>://4.bp.blogspot.com/-</a:t>
            </a:r>
            <a:r>
              <a:rPr lang="en-US" baseline="0" dirty="0" err="1" smtClean="0"/>
              <a:t>mjNvOA_JSRA</a:t>
            </a:r>
            <a:r>
              <a:rPr lang="en-US" baseline="0" dirty="0" smtClean="0"/>
              <a:t>/</a:t>
            </a:r>
            <a:r>
              <a:rPr lang="en-US" baseline="0" dirty="0" err="1" smtClean="0"/>
              <a:t>TmdFHBKADWI</a:t>
            </a:r>
            <a:r>
              <a:rPr lang="en-US" baseline="0" dirty="0" smtClean="0"/>
              <a:t>/</a:t>
            </a:r>
            <a:r>
              <a:rPr lang="en-US" baseline="0" dirty="0" err="1" smtClean="0"/>
              <a:t>AAAAAAAACGk</a:t>
            </a:r>
            <a:r>
              <a:rPr lang="en-US" baseline="0" dirty="0" smtClean="0"/>
              <a:t>/3VAWCbVKFwI/s1600/WillyWonka_034Pyxurz.jpg</a:t>
            </a:r>
          </a:p>
          <a:p>
            <a:r>
              <a:rPr lang="en-US" baseline="0" dirty="0" smtClean="0"/>
              <a:t>Chocolate bunnies: clipart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97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Dahl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Mike:http</a:t>
            </a:r>
            <a:r>
              <a:rPr lang="en-US" baseline="0" dirty="0" smtClean="0"/>
              <a:t>://byegolly.co.uk/</a:t>
            </a:r>
            <a:r>
              <a:rPr lang="en-US" baseline="0" dirty="0" err="1" smtClean="0"/>
              <a:t>index_files</a:t>
            </a:r>
            <a:r>
              <a:rPr lang="en-US" baseline="0" dirty="0" smtClean="0"/>
              <a:t>/dahl%20badges/Mike%20Teavee.jpg</a:t>
            </a:r>
          </a:p>
          <a:p>
            <a:r>
              <a:rPr lang="en-US" baseline="0" dirty="0" smtClean="0"/>
              <a:t>Mike </a:t>
            </a:r>
            <a:r>
              <a:rPr lang="en-US" baseline="0" dirty="0" err="1" smtClean="0"/>
              <a:t>movie:http</a:t>
            </a:r>
            <a:r>
              <a:rPr lang="en-US" baseline="0" dirty="0" smtClean="0"/>
              <a:t>://4.bp.blogspot.com/-jEjXZ9pT7_g/TmdFmMTeE7I/AAAAAAAACHE/8kdjPAqzFVE/s1600/WillyWonka_057Pyxurz.jpg</a:t>
            </a:r>
          </a:p>
          <a:p>
            <a:r>
              <a:rPr lang="en-US" baseline="0" dirty="0" smtClean="0"/>
              <a:t>Gun is clipart, boy with squirt gun is clipart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53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Clip art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48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Charlie:http</a:t>
            </a:r>
            <a:r>
              <a:rPr lang="en-US" dirty="0" smtClean="0"/>
              <a:t>://www.moviemarket.com/library/photos/280/280374.jpg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09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Darth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Vader:http</a:t>
            </a:r>
            <a:r>
              <a:rPr lang="en-US" baseline="0" dirty="0" smtClean="0"/>
              <a:t>://images.wikia.com/</a:t>
            </a:r>
            <a:r>
              <a:rPr lang="en-US" baseline="0" dirty="0" err="1" smtClean="0"/>
              <a:t>adventuretimewithfinnandjake</a:t>
            </a:r>
            <a:r>
              <a:rPr lang="en-US" baseline="0" dirty="0" smtClean="0"/>
              <a:t>/images/8/84/Darth-vader.jpg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13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Willy </a:t>
            </a:r>
            <a:r>
              <a:rPr lang="en-US" dirty="0" err="1" smtClean="0"/>
              <a:t>wonka</a:t>
            </a:r>
            <a:r>
              <a:rPr lang="en-US" dirty="0" smtClean="0"/>
              <a:t>: http://www.pressingsave.com/golfpro/wp-content/uploads/2012/07/Willy-Wonka.jpg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74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Veruca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Movie:http</a:t>
            </a:r>
            <a:r>
              <a:rPr lang="en-US" baseline="0" dirty="0" smtClean="0"/>
              <a:t>://blog.southeastpsych.com/</a:t>
            </a:r>
            <a:r>
              <a:rPr lang="en-US" baseline="0" dirty="0" err="1" smtClean="0"/>
              <a:t>wp</a:t>
            </a:r>
            <a:r>
              <a:rPr lang="en-US" baseline="0" dirty="0" smtClean="0"/>
              <a:t>-content/uploads/2011/07/ODD-Veruca-Salt.jpg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Blue </a:t>
            </a:r>
            <a:r>
              <a:rPr lang="en-US" dirty="0" err="1" smtClean="0"/>
              <a:t>Violet:http</a:t>
            </a:r>
            <a:r>
              <a:rPr lang="en-US" dirty="0" smtClean="0"/>
              <a:t>://3.bp.blogspot.com/-Y-dDE2zd7I0/TmdH77_fsoI/</a:t>
            </a:r>
            <a:r>
              <a:rPr lang="en-US" dirty="0" err="1" smtClean="0"/>
              <a:t>AAAAAAAACJc</a:t>
            </a:r>
            <a:r>
              <a:rPr lang="en-US" dirty="0" smtClean="0"/>
              <a:t>/v8LxdgnLhok/s1600/WillyWonka_163Pyxurz.jpg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Mike </a:t>
            </a:r>
            <a:r>
              <a:rPr lang="en-US" baseline="0" dirty="0" err="1" smtClean="0"/>
              <a:t>movie:http</a:t>
            </a:r>
            <a:r>
              <a:rPr lang="en-US" baseline="0" dirty="0" smtClean="0"/>
              <a:t>://4.bp.blogspot.com/-jEjXZ9pT7_g/TmdFmMTeE7I/AAAAAAAACHE/8kdjPAqzFVE/s1600/WillyWonka_057Pyxurz.jpg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2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Oompa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loompa</a:t>
            </a:r>
            <a:r>
              <a:rPr lang="en-US" baseline="0" dirty="0" smtClean="0"/>
              <a:t> picture: http://resumecompanion.blogspot.com/2012/04/oompa-loompa-yells-unfair-dismissal-in.html</a:t>
            </a:r>
          </a:p>
          <a:p>
            <a:r>
              <a:rPr lang="en-US" baseline="0" dirty="0" smtClean="0"/>
              <a:t>Candy picture is from clipart</a:t>
            </a:r>
          </a:p>
          <a:p>
            <a:r>
              <a:rPr lang="en-US" baseline="0" dirty="0" smtClean="0"/>
              <a:t>Factory is from clipart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23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Golden</a:t>
            </a:r>
            <a:r>
              <a:rPr lang="en-US" baseline="0" dirty="0" smtClean="0"/>
              <a:t> ticket: </a:t>
            </a:r>
            <a:r>
              <a:rPr lang="en-US" dirty="0" smtClean="0"/>
              <a:t>http://3.bp.blogspot.com/-On3RZpBfNkA/Ts4SJp5RuPI/AAAAAAAAAIk/cdTMySHE_Ik/s1600/wonkagoldticket1pb0.jpg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96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Veruca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Salt:http</a:t>
            </a:r>
            <a:r>
              <a:rPr lang="en-US" baseline="0" dirty="0" smtClean="0"/>
              <a:t>://www.trada.com/wp-content/uploads/2011/07/veruca_salt.jpg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57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r>
              <a:rPr lang="en-US" baseline="0" dirty="0" smtClean="0"/>
              <a:t>: http://www.merriam-webster.com/dictionary/sarcasm</a:t>
            </a:r>
          </a:p>
          <a:p>
            <a:r>
              <a:rPr lang="en-US" baseline="0" dirty="0" smtClean="0"/>
              <a:t>Willy </a:t>
            </a:r>
            <a:r>
              <a:rPr lang="en-US" baseline="0" dirty="0" err="1" smtClean="0"/>
              <a:t>wonka:http</a:t>
            </a:r>
            <a:r>
              <a:rPr lang="en-US" baseline="0" dirty="0" smtClean="0"/>
              <a:t>://www.passivemoneytalk.com/wp-content/uploads/2012/03/Willy.jpg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39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Live Willy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Wonka</a:t>
            </a:r>
            <a:r>
              <a:rPr lang="en-US" baseline="0" dirty="0" smtClean="0"/>
              <a:t> photo: http://blogs.houstonpress.com/eating/willy-wonka-in-chocolate-factory.jpg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Charlie</a:t>
            </a:r>
            <a:r>
              <a:rPr lang="en-US" baseline="0" dirty="0" smtClean="0"/>
              <a:t> and the Golden ticket: http://static.guim.co.uk/sys-images/Books/Pix/pictures/2011/9/9/1315580119593/Charlie-Bucket-in-the-fil-006.jpg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August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Gloop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movie:http</a:t>
            </a:r>
            <a:r>
              <a:rPr lang="en-US" baseline="0" dirty="0" smtClean="0"/>
              <a:t>://www.fanpop.com/images/polls/9204_2_full.jpg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82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sign:http</a:t>
            </a:r>
            <a:r>
              <a:rPr lang="en-US" dirty="0" smtClean="0"/>
              <a:t>://4.bp.blogspot.com/_WsE6M_RjBIY/</a:t>
            </a:r>
            <a:r>
              <a:rPr lang="en-US" dirty="0" err="1" smtClean="0"/>
              <a:t>RzqTMFePbQI</a:t>
            </a:r>
            <a:r>
              <a:rPr lang="en-US" dirty="0" smtClean="0"/>
              <a:t>/AAAAAAAAFEU/</a:t>
            </a:r>
            <a:r>
              <a:rPr lang="en-US" dirty="0" err="1" smtClean="0"/>
              <a:t>KlmVGt_vlCI</a:t>
            </a:r>
            <a:r>
              <a:rPr lang="en-US" dirty="0" smtClean="0"/>
              <a:t>/s1600/no+sign.JPG</a:t>
            </a:r>
          </a:p>
          <a:p>
            <a:r>
              <a:rPr lang="en-US" dirty="0" err="1" smtClean="0"/>
              <a:t>Oompa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loompa</a:t>
            </a:r>
            <a:r>
              <a:rPr lang="en-US" baseline="0" dirty="0" smtClean="0"/>
              <a:t> picture: http://resumecompanion.blogspot.com/2012/04/oompa-loompa-yells-unfair-dismissal-in.html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1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sign:http</a:t>
            </a:r>
            <a:r>
              <a:rPr lang="en-US" dirty="0" smtClean="0"/>
              <a:t>://4.bp.blogspot.com/_WsE6M_RjBIY/</a:t>
            </a:r>
            <a:r>
              <a:rPr lang="en-US" dirty="0" err="1" smtClean="0"/>
              <a:t>RzqTMFePbQI</a:t>
            </a:r>
            <a:r>
              <a:rPr lang="en-US" dirty="0" smtClean="0"/>
              <a:t>/AAAAAAAAFEU/</a:t>
            </a:r>
            <a:r>
              <a:rPr lang="en-US" dirty="0" err="1" smtClean="0"/>
              <a:t>KlmVGt_vlCI</a:t>
            </a:r>
            <a:r>
              <a:rPr lang="en-US" dirty="0" smtClean="0"/>
              <a:t>/s1600/no+sign.JPG</a:t>
            </a:r>
          </a:p>
          <a:p>
            <a:r>
              <a:rPr lang="en-US" dirty="0" err="1" smtClean="0"/>
              <a:t>Oompa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loompa</a:t>
            </a:r>
            <a:r>
              <a:rPr lang="en-US" baseline="0" dirty="0" smtClean="0"/>
              <a:t> picture: http://resumecompanion.blogspot.com/2012/04/oompa-loompa-yells-unfair-dismissal-in.html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17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Charlie:http</a:t>
            </a:r>
            <a:r>
              <a:rPr lang="en-US" dirty="0" smtClean="0"/>
              <a:t>://www.moviemarket.com/library/photos/280/280374.jpg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Veruca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Salt:http</a:t>
            </a:r>
            <a:r>
              <a:rPr lang="en-US" baseline="0" dirty="0" smtClean="0"/>
              <a:t>://www.trada.com/wp-content/uploads/2011/07/veruca_salt.jpg</a:t>
            </a:r>
            <a:endParaRPr lang="en-US" dirty="0" smtClean="0"/>
          </a:p>
          <a:p>
            <a:r>
              <a:rPr lang="en-US" dirty="0" err="1" smtClean="0"/>
              <a:t>Oompa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loompa</a:t>
            </a:r>
            <a:r>
              <a:rPr lang="en-US" baseline="0" dirty="0" smtClean="0"/>
              <a:t> picture: http://resumecompanion.blogspot.com/2012/04/oompa-loompa-yells-unfair-dismissal-in.html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37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sign:http</a:t>
            </a:r>
            <a:r>
              <a:rPr lang="en-US" dirty="0" smtClean="0"/>
              <a:t>://4.bp.blogspot.com/_WsE6M_RjBIY/</a:t>
            </a:r>
            <a:r>
              <a:rPr lang="en-US" dirty="0" err="1" smtClean="0"/>
              <a:t>RzqTMFePbQI</a:t>
            </a:r>
            <a:r>
              <a:rPr lang="en-US" dirty="0" smtClean="0"/>
              <a:t>/AAAAAAAAFEU/</a:t>
            </a:r>
            <a:r>
              <a:rPr lang="en-US" dirty="0" err="1" smtClean="0"/>
              <a:t>KlmVGt_vlCI</a:t>
            </a:r>
            <a:r>
              <a:rPr lang="en-US" dirty="0" smtClean="0"/>
              <a:t>/s1600/no+sign.JPG</a:t>
            </a:r>
          </a:p>
          <a:p>
            <a:r>
              <a:rPr lang="en-US" dirty="0" err="1" smtClean="0"/>
              <a:t>Oompa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loompa</a:t>
            </a:r>
            <a:r>
              <a:rPr lang="en-US" baseline="0" dirty="0" smtClean="0"/>
              <a:t> picture: http://resumecompanion.blogspot.com/2012/04/oompa-loompa-yells-unfair-dismissal-in.html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17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Mike </a:t>
            </a:r>
            <a:r>
              <a:rPr lang="en-US" baseline="0" dirty="0" err="1" smtClean="0"/>
              <a:t>movie:http</a:t>
            </a:r>
            <a:r>
              <a:rPr lang="en-US" baseline="0" dirty="0" smtClean="0"/>
              <a:t>://4.bp.blogspot.com/-jEjXZ9pT7_g/TmdFmMTeE7I/AAAAAAAACHE/8kdjPAqzFVE/s1600/WillyWonka_057Pyxurz.jpg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Willy </a:t>
            </a:r>
            <a:r>
              <a:rPr lang="en-US" baseline="0" dirty="0" err="1" smtClean="0"/>
              <a:t>wonka:http</a:t>
            </a:r>
            <a:r>
              <a:rPr lang="en-US" baseline="0" dirty="0" smtClean="0"/>
              <a:t>://www.passivemoneytalk.com/wp-content/uploads/2012/03/Willy.jpg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August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Gloop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movie:http</a:t>
            </a:r>
            <a:r>
              <a:rPr lang="en-US" baseline="0" dirty="0" smtClean="0"/>
              <a:t>://www.fanpop.com/images/polls/9204_2_full.jpg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138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sign:http</a:t>
            </a:r>
            <a:r>
              <a:rPr lang="en-US" dirty="0" smtClean="0"/>
              <a:t>://4.bp.blogspot.com/_WsE6M_RjBIY/</a:t>
            </a:r>
            <a:r>
              <a:rPr lang="en-US" dirty="0" err="1" smtClean="0"/>
              <a:t>RzqTMFePbQI</a:t>
            </a:r>
            <a:r>
              <a:rPr lang="en-US" dirty="0" smtClean="0"/>
              <a:t>/AAAAAAAAFEU/</a:t>
            </a:r>
            <a:r>
              <a:rPr lang="en-US" dirty="0" err="1" smtClean="0"/>
              <a:t>KlmVGt_vlCI</a:t>
            </a:r>
            <a:r>
              <a:rPr lang="en-US" dirty="0" smtClean="0"/>
              <a:t>/s1600/no+sign.JPG</a:t>
            </a:r>
          </a:p>
          <a:p>
            <a:r>
              <a:rPr lang="en-US" dirty="0" err="1" smtClean="0"/>
              <a:t>Oompa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loompa</a:t>
            </a:r>
            <a:r>
              <a:rPr lang="en-US" baseline="0" dirty="0" smtClean="0"/>
              <a:t> picture: http://resumecompanion.blogspot.com/2012/04/oompa-loompa-yells-unfair-dismissal-in.html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1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Oompa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loompa</a:t>
            </a:r>
            <a:r>
              <a:rPr lang="en-US" baseline="0" dirty="0" smtClean="0"/>
              <a:t> picture: http://resumecompanion.blogspot.com/2012/04/oompa-loompa-yells-unfair-dismissal-in.html</a:t>
            </a:r>
          </a:p>
          <a:p>
            <a:r>
              <a:rPr lang="en-US" dirty="0" smtClean="0"/>
              <a:t>Dictionary:</a:t>
            </a:r>
            <a:r>
              <a:rPr lang="en-US" baseline="0" dirty="0" smtClean="0"/>
              <a:t> Clipart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3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sign:http</a:t>
            </a:r>
            <a:r>
              <a:rPr lang="en-US" dirty="0" smtClean="0"/>
              <a:t>://4.bp.blogspot.com/_WsE6M_RjBIY/</a:t>
            </a:r>
            <a:r>
              <a:rPr lang="en-US" dirty="0" err="1" smtClean="0"/>
              <a:t>RzqTMFePbQI</a:t>
            </a:r>
            <a:r>
              <a:rPr lang="en-US" dirty="0" smtClean="0"/>
              <a:t>/AAAAAAAAFEU/</a:t>
            </a:r>
            <a:r>
              <a:rPr lang="en-US" dirty="0" err="1" smtClean="0"/>
              <a:t>KlmVGt_vlCI</a:t>
            </a:r>
            <a:r>
              <a:rPr lang="en-US" dirty="0" smtClean="0"/>
              <a:t>/s1600/no+sign.JPG</a:t>
            </a:r>
          </a:p>
          <a:p>
            <a:r>
              <a:rPr lang="en-US" dirty="0" err="1" smtClean="0"/>
              <a:t>Oompa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loompa</a:t>
            </a:r>
            <a:r>
              <a:rPr lang="en-US" baseline="0" dirty="0" smtClean="0"/>
              <a:t> picture: http://resumecompanion.blogspot.com/2012/04/oompa-loompa-yells-unfair-dismissal-in.html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17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Blue </a:t>
            </a:r>
            <a:r>
              <a:rPr lang="en-US" dirty="0" err="1" smtClean="0"/>
              <a:t>Violet:http</a:t>
            </a:r>
            <a:r>
              <a:rPr lang="en-US" dirty="0" smtClean="0"/>
              <a:t>://3.bp.blogspot.com/-Y-dDE2zd7I0/TmdH77_fsoI/</a:t>
            </a:r>
            <a:r>
              <a:rPr lang="en-US" dirty="0" err="1" smtClean="0"/>
              <a:t>AAAAAAAACJc</a:t>
            </a:r>
            <a:r>
              <a:rPr lang="en-US" dirty="0" smtClean="0"/>
              <a:t>/v8LxdgnLhok/s1600/WillyWonka_163Pyxurz.jpg</a:t>
            </a:r>
          </a:p>
          <a:p>
            <a:r>
              <a:rPr lang="en-US" baseline="0" dirty="0" smtClean="0"/>
              <a:t>Grandpa Joe </a:t>
            </a:r>
            <a:r>
              <a:rPr lang="en-US" baseline="0" dirty="0" err="1" smtClean="0"/>
              <a:t>Movie:http</a:t>
            </a:r>
            <a:r>
              <a:rPr lang="en-US" baseline="0" dirty="0" smtClean="0"/>
              <a:t>://www.fanpop.com/images/polls/9205_2_full.jpg</a:t>
            </a:r>
          </a:p>
          <a:p>
            <a:r>
              <a:rPr lang="en-US" dirty="0" smtClean="0"/>
              <a:t>Dahl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oompa:http</a:t>
            </a:r>
            <a:r>
              <a:rPr lang="en-US" baseline="0" dirty="0" smtClean="0"/>
              <a:t>://2.bp.blogspot.com/_phdT86kj4Jw/TDU4kNs-VsI/</a:t>
            </a:r>
            <a:r>
              <a:rPr lang="en-US" baseline="0" dirty="0" err="1" smtClean="0"/>
              <a:t>AAAAAAAABiQ</a:t>
            </a:r>
            <a:r>
              <a:rPr lang="en-US" baseline="0" dirty="0" smtClean="0"/>
              <a:t>/aB3d0X1f47A/s1600/RD9104_large.jpg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416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sign:http</a:t>
            </a:r>
            <a:r>
              <a:rPr lang="en-US" dirty="0" smtClean="0"/>
              <a:t>://4.bp.blogspot.com/_WsE6M_RjBIY/</a:t>
            </a:r>
            <a:r>
              <a:rPr lang="en-US" dirty="0" err="1" smtClean="0"/>
              <a:t>RzqTMFePbQI</a:t>
            </a:r>
            <a:r>
              <a:rPr lang="en-US" dirty="0" smtClean="0"/>
              <a:t>/AAAAAAAAFEU/</a:t>
            </a:r>
            <a:r>
              <a:rPr lang="en-US" dirty="0" err="1" smtClean="0"/>
              <a:t>KlmVGt_vlCI</a:t>
            </a:r>
            <a:r>
              <a:rPr lang="en-US" dirty="0" smtClean="0"/>
              <a:t>/s1600/no+sign.JPG</a:t>
            </a:r>
          </a:p>
          <a:p>
            <a:r>
              <a:rPr lang="en-US" dirty="0" err="1" smtClean="0"/>
              <a:t>Oompa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loompa</a:t>
            </a:r>
            <a:r>
              <a:rPr lang="en-US" baseline="0" dirty="0" smtClean="0"/>
              <a:t> picture: http://resumecompanion.blogspot.com/2012/04/oompa-loompa-yells-unfair-dismissal-in.html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1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sign:http</a:t>
            </a:r>
            <a:r>
              <a:rPr lang="en-US" dirty="0" smtClean="0"/>
              <a:t>://4.bp.blogspot.com/_WsE6M_RjBIY/</a:t>
            </a:r>
            <a:r>
              <a:rPr lang="en-US" dirty="0" err="1" smtClean="0"/>
              <a:t>RzqTMFePbQI</a:t>
            </a:r>
            <a:r>
              <a:rPr lang="en-US" dirty="0" smtClean="0"/>
              <a:t>/AAAAAAAAFEU/</a:t>
            </a:r>
            <a:r>
              <a:rPr lang="en-US" dirty="0" err="1" smtClean="0"/>
              <a:t>KlmVGt_vlCI</a:t>
            </a:r>
            <a:r>
              <a:rPr lang="en-US" dirty="0" smtClean="0"/>
              <a:t>/s1600/no+sign.JPG</a:t>
            </a:r>
          </a:p>
          <a:p>
            <a:r>
              <a:rPr lang="en-US" dirty="0" err="1" smtClean="0"/>
              <a:t>Oompa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loompa</a:t>
            </a:r>
            <a:r>
              <a:rPr lang="en-US" baseline="0" dirty="0" smtClean="0"/>
              <a:t> picture: http://resumecompanion.blogspot.com/2012/04/oompa-loompa-yells-unfair-dismissal-in.html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17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Mike </a:t>
            </a:r>
            <a:r>
              <a:rPr lang="en-US" baseline="0" dirty="0" err="1" smtClean="0"/>
              <a:t>movie:http</a:t>
            </a:r>
            <a:r>
              <a:rPr lang="en-US" baseline="0" dirty="0" smtClean="0"/>
              <a:t>://4.bp.blogspot.com/-jEjXZ9pT7_g/TmdFmMTeE7I/AAAAAAAACHE/8kdjPAqzFVE/s1600/WillyWonka_057Pyxurz.jpg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Veruca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Movie:http</a:t>
            </a:r>
            <a:r>
              <a:rPr lang="en-US" baseline="0" dirty="0" smtClean="0"/>
              <a:t>://blog.southeastpsych.com/</a:t>
            </a:r>
            <a:r>
              <a:rPr lang="en-US" baseline="0" dirty="0" err="1" smtClean="0"/>
              <a:t>wp</a:t>
            </a:r>
            <a:r>
              <a:rPr lang="en-US" baseline="0" dirty="0" smtClean="0"/>
              <a:t>-content/uploads/2011/07/ODD-Veruca-Salt.jpg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Charlie</a:t>
            </a:r>
            <a:r>
              <a:rPr lang="en-US" baseline="0" dirty="0" smtClean="0"/>
              <a:t> and the Golden ticket: http://static.guim.co.uk/sys-images/Books/Pix/pictures/2011/9/9/1315580119593/Charlie-Bucket-in-the-fil-006.jpg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00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sign:http</a:t>
            </a:r>
            <a:r>
              <a:rPr lang="en-US" dirty="0" smtClean="0"/>
              <a:t>://4.bp.blogspot.com/_WsE6M_RjBIY/</a:t>
            </a:r>
            <a:r>
              <a:rPr lang="en-US" dirty="0" err="1" smtClean="0"/>
              <a:t>RzqTMFePbQI</a:t>
            </a:r>
            <a:r>
              <a:rPr lang="en-US" dirty="0" smtClean="0"/>
              <a:t>/AAAAAAAAFEU/</a:t>
            </a:r>
            <a:r>
              <a:rPr lang="en-US" dirty="0" err="1" smtClean="0"/>
              <a:t>KlmVGt_vlCI</a:t>
            </a:r>
            <a:r>
              <a:rPr lang="en-US" dirty="0" smtClean="0"/>
              <a:t>/s1600/no+sign.JPG</a:t>
            </a:r>
          </a:p>
          <a:p>
            <a:r>
              <a:rPr lang="en-US" dirty="0" err="1" smtClean="0"/>
              <a:t>Oompa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loompa</a:t>
            </a:r>
            <a:r>
              <a:rPr lang="en-US" baseline="0" dirty="0" smtClean="0"/>
              <a:t> picture: http://resumecompanion.blogspot.com/2012/04/oompa-loompa-yells-unfair-dismissal-in.html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17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sign:http</a:t>
            </a:r>
            <a:r>
              <a:rPr lang="en-US" dirty="0" smtClean="0"/>
              <a:t>://4.bp.blogspot.com/_WsE6M_RjBIY/</a:t>
            </a:r>
            <a:r>
              <a:rPr lang="en-US" dirty="0" err="1" smtClean="0"/>
              <a:t>RzqTMFePbQI</a:t>
            </a:r>
            <a:r>
              <a:rPr lang="en-US" dirty="0" smtClean="0"/>
              <a:t>/AAAAAAAAFEU/</a:t>
            </a:r>
            <a:r>
              <a:rPr lang="en-US" dirty="0" err="1" smtClean="0"/>
              <a:t>KlmVGt_vlCI</a:t>
            </a:r>
            <a:r>
              <a:rPr lang="en-US" dirty="0" smtClean="0"/>
              <a:t>/s1600/no+sign.JPG</a:t>
            </a:r>
          </a:p>
          <a:p>
            <a:r>
              <a:rPr lang="en-US" dirty="0" err="1" smtClean="0"/>
              <a:t>Oompa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loompa</a:t>
            </a:r>
            <a:r>
              <a:rPr lang="en-US" baseline="0" dirty="0" smtClean="0"/>
              <a:t> picture: http://resumecompanion.blogspot.com/2012/04/oompa-loompa-yells-unfair-dismissal-in.html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17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sign:http</a:t>
            </a:r>
            <a:r>
              <a:rPr lang="en-US" dirty="0" smtClean="0"/>
              <a:t>://4.bp.blogspot.com/_WsE6M_RjBIY/</a:t>
            </a:r>
            <a:r>
              <a:rPr lang="en-US" dirty="0" err="1" smtClean="0"/>
              <a:t>RzqTMFePbQI</a:t>
            </a:r>
            <a:r>
              <a:rPr lang="en-US" dirty="0" smtClean="0"/>
              <a:t>/AAAAAAAAFEU/</a:t>
            </a:r>
            <a:r>
              <a:rPr lang="en-US" dirty="0" err="1" smtClean="0"/>
              <a:t>KlmVGt_vlCI</a:t>
            </a:r>
            <a:r>
              <a:rPr lang="en-US" dirty="0" smtClean="0"/>
              <a:t>/s1600/no+sign.JPG</a:t>
            </a:r>
          </a:p>
          <a:p>
            <a:r>
              <a:rPr lang="en-US" dirty="0" err="1" smtClean="0"/>
              <a:t>Oompa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loompa</a:t>
            </a:r>
            <a:r>
              <a:rPr lang="en-US" baseline="0" dirty="0" smtClean="0"/>
              <a:t> picture: http://resumecompanion.blogspot.com/2012/04/oompa-loompa-yells-unfair-dismissal-in.html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17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sign:http</a:t>
            </a:r>
            <a:r>
              <a:rPr lang="en-US" dirty="0" smtClean="0"/>
              <a:t>://4.bp.blogspot.com/_WsE6M_RjBIY/</a:t>
            </a:r>
            <a:r>
              <a:rPr lang="en-US" dirty="0" err="1" smtClean="0"/>
              <a:t>RzqTMFePbQI</a:t>
            </a:r>
            <a:r>
              <a:rPr lang="en-US" dirty="0" smtClean="0"/>
              <a:t>/AAAAAAAAFEU/</a:t>
            </a:r>
            <a:r>
              <a:rPr lang="en-US" dirty="0" err="1" smtClean="0"/>
              <a:t>KlmVGt_vlCI</a:t>
            </a:r>
            <a:r>
              <a:rPr lang="en-US" dirty="0" smtClean="0"/>
              <a:t>/s1600/no+sign.JPG</a:t>
            </a:r>
          </a:p>
          <a:p>
            <a:r>
              <a:rPr lang="en-US" dirty="0" err="1" smtClean="0"/>
              <a:t>Oompa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loompa</a:t>
            </a:r>
            <a:r>
              <a:rPr lang="en-US" baseline="0" dirty="0" smtClean="0"/>
              <a:t> picture: http://resumecompanion.blogspot.com/2012/04/oompa-loompa-yells-unfair-dismissal-in.html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17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sign:http</a:t>
            </a:r>
            <a:r>
              <a:rPr lang="en-US" dirty="0" smtClean="0"/>
              <a:t>://4.bp.blogspot.com/_WsE6M_RjBIY/</a:t>
            </a:r>
            <a:r>
              <a:rPr lang="en-US" dirty="0" err="1" smtClean="0"/>
              <a:t>RzqTMFePbQI</a:t>
            </a:r>
            <a:r>
              <a:rPr lang="en-US" dirty="0" smtClean="0"/>
              <a:t>/AAAAAAAAFEU/</a:t>
            </a:r>
            <a:r>
              <a:rPr lang="en-US" dirty="0" err="1" smtClean="0"/>
              <a:t>KlmVGt_vlCI</a:t>
            </a:r>
            <a:r>
              <a:rPr lang="en-US" dirty="0" smtClean="0"/>
              <a:t>/s1600/no+sign.JPG</a:t>
            </a:r>
          </a:p>
          <a:p>
            <a:r>
              <a:rPr lang="en-US" dirty="0" err="1" smtClean="0"/>
              <a:t>Oompa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loompa</a:t>
            </a:r>
            <a:r>
              <a:rPr lang="en-US" baseline="0" dirty="0" smtClean="0"/>
              <a:t> picture: http://resumecompanion.blogspot.com/2012/04/oompa-loompa-yells-unfair-dismissal-in.html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1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Oompa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loompa</a:t>
            </a:r>
            <a:r>
              <a:rPr lang="en-US" baseline="0" dirty="0" smtClean="0"/>
              <a:t> picture: http://resumecompanion.blogspot.com/2012/04/oompa-loompa-yells-unfair-dismissal-in.html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045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047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Golde</a:t>
            </a:r>
            <a:r>
              <a:rPr lang="en-US" baseline="0" dirty="0" smtClean="0"/>
              <a:t>n ticket: </a:t>
            </a:r>
            <a:r>
              <a:rPr lang="en-US" dirty="0" smtClean="0"/>
              <a:t>http://www.thesmartkitchenblog.com/wp-content/uploads/2012/04/0_22-Original-screen-used-Golden-Ticket-from-Willy-Wonka-the-Chocolate-Factory1.jpg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359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Dictionary</a:t>
            </a:r>
            <a:r>
              <a:rPr lang="en-US" baseline="0" dirty="0" smtClean="0"/>
              <a:t>: </a:t>
            </a:r>
            <a:r>
              <a:rPr lang="en-US" dirty="0" smtClean="0"/>
              <a:t>https://encrypted-tbn3.gstatic.com/images?q=tbn:ANd9GcRwDp36dQTkZgXAaO0D9q9Ft--O-nRaG1bw9Tc67H0v2CsRgzMenw</a:t>
            </a:r>
          </a:p>
          <a:p>
            <a:r>
              <a:rPr lang="en-US" dirty="0" smtClean="0"/>
              <a:t>All definitions</a:t>
            </a:r>
            <a:r>
              <a:rPr lang="en-US" baseline="0" dirty="0" smtClean="0"/>
              <a:t> were looked up in Webster’s New World Dictionary </a:t>
            </a:r>
          </a:p>
          <a:p>
            <a:r>
              <a:rPr lang="en-US" baseline="0" dirty="0" smtClean="0"/>
              <a:t>Citation: </a:t>
            </a:r>
            <a:r>
              <a:rPr lang="en-US" i="1" baseline="0" dirty="0" smtClean="0"/>
              <a:t>Webster’s </a:t>
            </a:r>
            <a:r>
              <a:rPr lang="en-US" i="1" baseline="0" dirty="0" err="1" smtClean="0"/>
              <a:t>Newworld</a:t>
            </a:r>
            <a:r>
              <a:rPr lang="en-US" i="1" baseline="0" dirty="0" smtClean="0"/>
              <a:t> Dictionary. </a:t>
            </a:r>
            <a:r>
              <a:rPr lang="en-US" i="0" baseline="0" dirty="0" smtClean="0"/>
              <a:t>Fourth ed. 2003. 1-753. Print. 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31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Chocolate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bar:http</a:t>
            </a:r>
            <a:r>
              <a:rPr lang="en-US" baseline="0" dirty="0" smtClean="0"/>
              <a:t>://questgarden.com/118/63/3/110207165349/images/wonka-bar.jpg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89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Willy </a:t>
            </a:r>
            <a:r>
              <a:rPr lang="en-US" dirty="0" err="1" smtClean="0"/>
              <a:t>Wonka</a:t>
            </a:r>
            <a:r>
              <a:rPr lang="en-US" dirty="0" smtClean="0"/>
              <a:t> picture:</a:t>
            </a:r>
            <a:r>
              <a:rPr lang="en-US" baseline="0" dirty="0" smtClean="0"/>
              <a:t> http://www.portlandmercury.com/binary/1df3/1339519114-wonka.jpeg</a:t>
            </a:r>
          </a:p>
          <a:p>
            <a:r>
              <a:rPr lang="en-US" baseline="0" dirty="0" smtClean="0"/>
              <a:t>Bubble gum background is from clipart</a:t>
            </a:r>
          </a:p>
          <a:p>
            <a:r>
              <a:rPr lang="en-US" baseline="0" dirty="0" smtClean="0"/>
              <a:t>Charlie </a:t>
            </a:r>
            <a:r>
              <a:rPr lang="en-US" baseline="0" dirty="0" err="1" smtClean="0"/>
              <a:t>Bucket:http</a:t>
            </a:r>
            <a:r>
              <a:rPr lang="en-US" baseline="0" dirty="0" smtClean="0"/>
              <a:t>://www.darthsanddroids.net/chocolates/cast/charlie.jpg</a:t>
            </a:r>
          </a:p>
          <a:p>
            <a:r>
              <a:rPr lang="en-US" baseline="0" dirty="0" smtClean="0"/>
              <a:t>Grandpa </a:t>
            </a:r>
            <a:r>
              <a:rPr lang="en-US" baseline="0" dirty="0" err="1" smtClean="0"/>
              <a:t>Joe:http</a:t>
            </a:r>
            <a:r>
              <a:rPr lang="en-US" baseline="0" dirty="0" smtClean="0"/>
              <a:t>://www.cynical-c.com/archives2/bloggraphics/illmannered.jpg</a:t>
            </a:r>
          </a:p>
          <a:p>
            <a:r>
              <a:rPr lang="en-US" dirty="0" smtClean="0"/>
              <a:t>Mike </a:t>
            </a:r>
            <a:r>
              <a:rPr lang="en-US" dirty="0" err="1" smtClean="0"/>
              <a:t>Teevee:http</a:t>
            </a:r>
            <a:r>
              <a:rPr lang="en-US" dirty="0" smtClean="0"/>
              <a:t>://www.darthsanddroids.net/chocolates/cast/mike.jpg</a:t>
            </a:r>
          </a:p>
          <a:p>
            <a:r>
              <a:rPr lang="en-US" dirty="0" err="1" smtClean="0"/>
              <a:t>Veruca</a:t>
            </a:r>
            <a:r>
              <a:rPr lang="en-US" dirty="0" smtClean="0"/>
              <a:t> </a:t>
            </a:r>
            <a:r>
              <a:rPr lang="en-US" dirty="0" err="1" smtClean="0"/>
              <a:t>Salt:http</a:t>
            </a:r>
            <a:r>
              <a:rPr lang="en-US" dirty="0" smtClean="0"/>
              <a:t>://www.darthsanddroids.net/chocolates/cast/veruca.jpg</a:t>
            </a:r>
          </a:p>
          <a:p>
            <a:r>
              <a:rPr lang="en-US" dirty="0" smtClean="0"/>
              <a:t>Violet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Beauregarde:http</a:t>
            </a:r>
            <a:r>
              <a:rPr lang="en-US" baseline="0" dirty="0" smtClean="0"/>
              <a:t>://www.darthsanddroids.net/chocolates/cast/violet.jpg</a:t>
            </a:r>
          </a:p>
          <a:p>
            <a:r>
              <a:rPr lang="en-US" baseline="0" dirty="0" smtClean="0"/>
              <a:t>Augustus </a:t>
            </a:r>
            <a:r>
              <a:rPr lang="en-US" baseline="0" dirty="0" err="1" smtClean="0"/>
              <a:t>Gloop:http</a:t>
            </a:r>
            <a:r>
              <a:rPr lang="en-US" baseline="0" dirty="0" smtClean="0"/>
              <a:t>://www.darthsanddroids.net/chocolates/cast/augustus.jpg</a:t>
            </a:r>
          </a:p>
          <a:p>
            <a:r>
              <a:rPr lang="en-US" baseline="0" dirty="0" err="1" smtClean="0"/>
              <a:t>Oompa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Loompa:http</a:t>
            </a:r>
            <a:r>
              <a:rPr lang="en-US" baseline="0" dirty="0" smtClean="0"/>
              <a:t>://3.bp.blogspot.com/_KqQsYqm5HXQ/TS0BakvQf4I/</a:t>
            </a:r>
            <a:r>
              <a:rPr lang="en-US" baseline="0" dirty="0" err="1" smtClean="0"/>
              <a:t>AAAAAAAAAPo</a:t>
            </a:r>
            <a:r>
              <a:rPr lang="en-US" baseline="0" dirty="0" smtClean="0"/>
              <a:t>/v9Y-oglGL5k/s1600/oompa+loompa.jpg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48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Roald Dahl </a:t>
            </a:r>
            <a:r>
              <a:rPr lang="en-US" dirty="0" err="1" smtClean="0"/>
              <a:t>Charlie:http</a:t>
            </a:r>
            <a:r>
              <a:rPr lang="en-US" dirty="0" smtClean="0"/>
              <a:t>://1.bp.blogspot.com/-</a:t>
            </a:r>
            <a:r>
              <a:rPr lang="en-US" dirty="0" err="1" smtClean="0"/>
              <a:t>eNaAosvolRM</a:t>
            </a:r>
            <a:r>
              <a:rPr lang="en-US" dirty="0" smtClean="0"/>
              <a:t>/TbmIA6lt2qI/AAAAAAAAAAM/</a:t>
            </a:r>
            <a:r>
              <a:rPr lang="en-US" dirty="0" err="1" smtClean="0"/>
              <a:t>KPJeBSuurBk</a:t>
            </a:r>
            <a:r>
              <a:rPr lang="en-US" dirty="0" smtClean="0"/>
              <a:t>/s1600/char.jpg</a:t>
            </a:r>
          </a:p>
          <a:p>
            <a:r>
              <a:rPr lang="en-US" dirty="0" smtClean="0"/>
              <a:t>Charlie</a:t>
            </a:r>
            <a:r>
              <a:rPr lang="en-US" baseline="0" dirty="0" smtClean="0"/>
              <a:t> and the Golden ticket: http://static.guim.co.uk/sys-images/Books/Pix/pictures/2011/9/9/1315580119593/Charlie-Bucket-in-the-fil-006.jpg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97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Live Willy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Wonka</a:t>
            </a:r>
            <a:r>
              <a:rPr lang="en-US" baseline="0" dirty="0" smtClean="0"/>
              <a:t> photo: http://blogs.houstonpress.com/eating/willy-wonka-in-chocolate-factory.jpg</a:t>
            </a:r>
          </a:p>
          <a:p>
            <a:r>
              <a:rPr lang="en-US" baseline="0" dirty="0" smtClean="0"/>
              <a:t>Cartoon Willy </a:t>
            </a:r>
            <a:r>
              <a:rPr lang="en-US" baseline="0" dirty="0" err="1" smtClean="0"/>
              <a:t>Wonka:http</a:t>
            </a:r>
            <a:r>
              <a:rPr lang="en-US" baseline="0" dirty="0" smtClean="0"/>
              <a:t>://www.randomhousesites.co.uk/childrens/roalddahl/day/images/links/leftTail.jpg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12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Grandpa Joe</a:t>
            </a:r>
            <a:r>
              <a:rPr lang="en-US" baseline="0" dirty="0" smtClean="0"/>
              <a:t> Roald </a:t>
            </a:r>
            <a:r>
              <a:rPr lang="en-US" baseline="0" dirty="0" err="1" smtClean="0"/>
              <a:t>Dahl:http</a:t>
            </a:r>
            <a:r>
              <a:rPr lang="en-US" baseline="0" dirty="0" smtClean="0"/>
              <a:t>://2.bp.blogspot.com/-OzzuTIjZS1s/</a:t>
            </a:r>
            <a:r>
              <a:rPr lang="en-US" baseline="0" dirty="0" err="1" smtClean="0"/>
              <a:t>TZpnazPytaI</a:t>
            </a:r>
            <a:r>
              <a:rPr lang="en-US" baseline="0" dirty="0" smtClean="0"/>
              <a:t>/AAAAAAAAAP4/PEw8tidTeAg/s1600/2.gif</a:t>
            </a:r>
          </a:p>
          <a:p>
            <a:r>
              <a:rPr lang="en-US" baseline="0" dirty="0" smtClean="0"/>
              <a:t>Grandpa Joe </a:t>
            </a:r>
            <a:r>
              <a:rPr lang="en-US" baseline="0" dirty="0" err="1" smtClean="0"/>
              <a:t>Movie:http</a:t>
            </a:r>
            <a:r>
              <a:rPr lang="en-US" baseline="0" dirty="0" smtClean="0"/>
              <a:t>://www.fanpop.com/images/polls/9205_2_full.jpg</a:t>
            </a:r>
          </a:p>
          <a:p>
            <a:r>
              <a:rPr lang="en-US" baseline="0" dirty="0" smtClean="0"/>
              <a:t>Turtles: clipart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C90F7-22F4-4330-BAE9-3B3DC720CD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0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5F2A-4F2E-4AC4-ABFE-670DB0FE3E41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179E-3F13-46B0-818E-EA423D2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5F2A-4F2E-4AC4-ABFE-670DB0FE3E41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179E-3F13-46B0-818E-EA423D2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6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5F2A-4F2E-4AC4-ABFE-670DB0FE3E41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179E-3F13-46B0-818E-EA423D2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1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5F2A-4F2E-4AC4-ABFE-670DB0FE3E41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179E-3F13-46B0-818E-EA423D2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5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5F2A-4F2E-4AC4-ABFE-670DB0FE3E41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179E-3F13-46B0-818E-EA423D2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3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5F2A-4F2E-4AC4-ABFE-670DB0FE3E41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179E-3F13-46B0-818E-EA423D2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4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5F2A-4F2E-4AC4-ABFE-670DB0FE3E41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179E-3F13-46B0-818E-EA423D2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0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5F2A-4F2E-4AC4-ABFE-670DB0FE3E41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179E-3F13-46B0-818E-EA423D2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3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5F2A-4F2E-4AC4-ABFE-670DB0FE3E41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179E-3F13-46B0-818E-EA423D2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5F2A-4F2E-4AC4-ABFE-670DB0FE3E41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179E-3F13-46B0-818E-EA423D2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0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5F2A-4F2E-4AC4-ABFE-670DB0FE3E41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179E-3F13-46B0-818E-EA423D2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85F2A-4F2E-4AC4-ABFE-670DB0FE3E41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E179E-3F13-46B0-818E-EA423D27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4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slide" Target="slide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6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37.wmf"/><Relationship Id="rId7" Type="http://schemas.openxmlformats.org/officeDocument/2006/relationships/image" Target="../media/image4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6.xml"/><Relationship Id="rId7" Type="http://schemas.openxmlformats.org/officeDocument/2006/relationships/slide" Target="slide4.xml"/><Relationship Id="rId12" Type="http://schemas.openxmlformats.org/officeDocument/2006/relationships/slide" Target="slide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43.wmf"/><Relationship Id="rId5" Type="http://schemas.openxmlformats.org/officeDocument/2006/relationships/slide" Target="slide19.xml"/><Relationship Id="rId10" Type="http://schemas.openxmlformats.org/officeDocument/2006/relationships/image" Target="../media/image42.png"/><Relationship Id="rId4" Type="http://schemas.openxmlformats.org/officeDocument/2006/relationships/slide" Target="slide17.xml"/><Relationship Id="rId9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image" Target="../media/image46.jpe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28.jpeg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15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15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slide" Target="slide25.xml"/><Relationship Id="rId7" Type="http://schemas.openxmlformats.org/officeDocument/2006/relationships/slide" Target="slide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26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slide" Target="slide29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" Target="slide33.xml"/><Relationship Id="rId7" Type="http://schemas.openxmlformats.org/officeDocument/2006/relationships/slide" Target="slide3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slide" Target="slide31.xml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" Target="slide37.xml"/><Relationship Id="rId7" Type="http://schemas.openxmlformats.org/officeDocument/2006/relationships/slide" Target="slide3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slide" Target="slide35.xml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" Target="slide40.xml"/><Relationship Id="rId7" Type="http://schemas.openxmlformats.org/officeDocument/2006/relationships/slide" Target="slide3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41.xml"/><Relationship Id="rId4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5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11.xml"/><Relationship Id="rId18" Type="http://schemas.openxmlformats.org/officeDocument/2006/relationships/image" Target="../media/image14.jpeg"/><Relationship Id="rId3" Type="http://schemas.openxmlformats.org/officeDocument/2006/relationships/image" Target="../media/image7.jpeg"/><Relationship Id="rId7" Type="http://schemas.openxmlformats.org/officeDocument/2006/relationships/slide" Target="slide9.xml"/><Relationship Id="rId12" Type="http://schemas.openxmlformats.org/officeDocument/2006/relationships/image" Target="../media/image11.jpeg"/><Relationship Id="rId17" Type="http://schemas.openxmlformats.org/officeDocument/2006/relationships/slide" Target="slide13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jpe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slide" Target="slide12.xml"/><Relationship Id="rId10" Type="http://schemas.openxmlformats.org/officeDocument/2006/relationships/image" Target="../media/image10.jpeg"/><Relationship Id="rId19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7.xml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6.jpeg"/><Relationship Id="rId7" Type="http://schemas.openxmlformats.org/officeDocument/2006/relationships/slide" Target="slide5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8.wmf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9.jpeg"/><Relationship Id="rId7" Type="http://schemas.openxmlformats.org/officeDocument/2006/relationships/slide" Target="slide5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21.wmf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slide" Target="slide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131975"/>
            <a:ext cx="6387961" cy="280076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ijaya" pitchFamily="34" charset="0"/>
              </a:rPr>
              <a:t>Crazy Characters </a:t>
            </a:r>
          </a:p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 </a:t>
            </a:r>
          </a:p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Charlie and the chocolate Factory 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basementrejects.com/wp-content/uploads/2012/07/willy-wonka-and-the-chocolate-factory-c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98" y="3229739"/>
            <a:ext cx="4191000" cy="304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36" y="6306019"/>
            <a:ext cx="2319764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By: Morgan Lamb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7391400" y="5943600"/>
            <a:ext cx="1295400" cy="5624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2.fanpop.com/images/quiz/274000/274630_1249982674323_348_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76165"/>
            <a:ext cx="3390900" cy="27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2.bp.blogspot.com/_phdT86kj4Jw/TDU4kNs-VsI/AAAAAAAABiQ/aB3d0X1f47A/s1600/RD9104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15223"/>
            <a:ext cx="3810000" cy="352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Home 3">
            <a:hlinkClick r:id="rId5" action="ppaction://hlinksldjump" highlightClick="1"/>
          </p:cNvPr>
          <p:cNvSpPr/>
          <p:nvPr/>
        </p:nvSpPr>
        <p:spPr>
          <a:xfrm>
            <a:off x="4191000" y="5334000"/>
            <a:ext cx="914400" cy="762000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89464" y="152400"/>
            <a:ext cx="5517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Oomp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Loompas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295400"/>
            <a:ext cx="6781800" cy="1323439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From </a:t>
            </a:r>
            <a:r>
              <a:rPr lang="en-US" sz="2000" dirty="0" err="1" smtClean="0"/>
              <a:t>Loompaland</a:t>
            </a:r>
            <a:r>
              <a:rPr lang="en-US" sz="2000" dirty="0" smtClean="0"/>
              <a:t> , a small region in Africa (</a:t>
            </a:r>
            <a:r>
              <a:rPr lang="en-US" sz="2000" i="1" dirty="0" smtClean="0"/>
              <a:t>fictional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Willy </a:t>
            </a:r>
            <a:r>
              <a:rPr lang="en-US" sz="2000" dirty="0" err="1" smtClean="0"/>
              <a:t>Wonka</a:t>
            </a:r>
            <a:r>
              <a:rPr lang="en-US" sz="2000" dirty="0" smtClean="0"/>
              <a:t> saved them from their dangerous homes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Originally hunted by </a:t>
            </a:r>
            <a:r>
              <a:rPr lang="en-US" sz="2000" i="1" dirty="0" smtClean="0"/>
              <a:t>predators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Work in </a:t>
            </a:r>
            <a:r>
              <a:rPr lang="en-US" sz="2000" dirty="0" err="1" smtClean="0"/>
              <a:t>Wonka’s</a:t>
            </a:r>
            <a:r>
              <a:rPr lang="en-US" sz="2000" dirty="0" smtClean="0"/>
              <a:t> factory</a:t>
            </a:r>
            <a:endParaRPr lang="en-US" sz="2000" dirty="0"/>
          </a:p>
        </p:txBody>
      </p:sp>
      <p:pic>
        <p:nvPicPr>
          <p:cNvPr id="7" name="Picture 3" descr="C:\Users\Morgan\AppData\Local\Microsoft\Windows\Temporary Internet Files\Content.IE5\XR67I5ZN\MP900399580[1]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802" y="3579846"/>
            <a:ext cx="1230795" cy="1538870"/>
          </a:xfrm>
          <a:prstGeom prst="rect">
            <a:avLst/>
          </a:prstGeom>
          <a:noFill/>
          <a:ln w="31750">
            <a:solidFill>
              <a:srgbClr val="99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4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organ\AppData\Local\Microsoft\Windows\Temporary Internet Files\Content.IE5\XR67I5ZN\MC9000991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248400"/>
            <a:ext cx="6123737" cy="74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organ\AppData\Local\Microsoft\Windows\Temporary Internet Files\Content.IE5\XR67I5ZN\MC9000991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31217"/>
            <a:ext cx="6123737" cy="74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9955" y="773711"/>
            <a:ext cx="4432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Forte" pitchFamily="66" charset="0"/>
              </a:rPr>
              <a:t>Veruca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Forte" pitchFamily="66" charset="0"/>
              </a:rPr>
              <a:t> Salt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Forte" pitchFamily="66" charset="0"/>
            </a:endParaRPr>
          </a:p>
        </p:txBody>
      </p:sp>
      <p:pic>
        <p:nvPicPr>
          <p:cNvPr id="9221" name="Picture 5" descr="http://blog.southeastpsych.com/wp-content/uploads/2011/07/ODD-Veruca-Sa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31609"/>
            <a:ext cx="4457700" cy="2971801"/>
          </a:xfrm>
          <a:prstGeom prst="rect">
            <a:avLst/>
          </a:prstGeom>
          <a:noFill/>
          <a:ln w="412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1447800"/>
            <a:ext cx="3352800" cy="286232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latin typeface="Arial Narrow" pitchFamily="34" charset="0"/>
              </a:rPr>
              <a:t>Wealthy Background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latin typeface="Arial Narrow" pitchFamily="34" charset="0"/>
              </a:rPr>
              <a:t>Selfish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latin typeface="Arial Narrow" pitchFamily="34" charset="0"/>
              </a:rPr>
              <a:t>Very demanding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latin typeface="Arial Narrow" pitchFamily="34" charset="0"/>
              </a:rPr>
              <a:t>A “bad nut”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6" name="Action Button: Home 5">
            <a:hlinkClick r:id="rId5" action="ppaction://hlinksldjump" highlightClick="1"/>
          </p:cNvPr>
          <p:cNvSpPr/>
          <p:nvPr/>
        </p:nvSpPr>
        <p:spPr>
          <a:xfrm>
            <a:off x="8039100" y="5933846"/>
            <a:ext cx="838200" cy="685800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organ\AppData\Local\Microsoft\Windows\Temporary Internet Files\Content.IE5\VIRRG4TH\MC90029055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70" y="4379202"/>
            <a:ext cx="1564741" cy="18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3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organ\AppData\Local\Microsoft\Windows\Temporary Internet Files\Content.IE5\XR67I5ZN\MC9004360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77" y="6071852"/>
            <a:ext cx="4629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organ\AppData\Local\Microsoft\Windows\Temporary Internet Files\Content.IE5\XR67I5ZN\MC9004360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11" y="6057900"/>
            <a:ext cx="4629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Morgan\AppData\Local\Microsoft\Windows\Temporary Internet Files\Content.IE5\XR67I5ZN\MC9004360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9" y="0"/>
            <a:ext cx="4629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organ\AppData\Local\Microsoft\Windows\Temporary Internet Files\Content.IE5\XR67I5ZN\MC9004360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77" y="0"/>
            <a:ext cx="46291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4525" y="609600"/>
            <a:ext cx="7642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itchFamily="18" charset="0"/>
              </a:rPr>
              <a:t>Violet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itchFamily="18" charset="0"/>
              </a:rPr>
              <a:t>Beauregarde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oper Black" pitchFamily="18" charset="0"/>
            </a:endParaRPr>
          </a:p>
        </p:txBody>
      </p:sp>
      <p:pic>
        <p:nvPicPr>
          <p:cNvPr id="10247" name="Picture 7" descr="http://3.bp.blogspot.com/-Y-dDE2zd7I0/TmdH77_fsoI/AAAAAAAACJc/v8LxdgnLhok/s1600/WillyWonka_163Pyxur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84120"/>
            <a:ext cx="4361377" cy="245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http://www.roalddahlstore.com/Images/products/violet-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21" y="3839168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Home 5">
            <a:hlinkClick r:id="rId6" action="ppaction://hlinksldjump" highlightClick="1"/>
          </p:cNvPr>
          <p:cNvSpPr/>
          <p:nvPr/>
        </p:nvSpPr>
        <p:spPr>
          <a:xfrm>
            <a:off x="4953000" y="4886918"/>
            <a:ext cx="990600" cy="828082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1" y="1828800"/>
            <a:ext cx="5867399" cy="1477328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Competitive “Gum chewer”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Third contestant to find the golden ticket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Turns into a blueberry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098" name="Picture 2" descr="C:\Users\Morgan\AppData\Local\Microsoft\Windows\Temporary Internet Files\Content.IE5\VIRRG4TH\MC900436901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427" y="158142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950499">
            <a:off x="4532256" y="473835"/>
            <a:ext cx="4716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Augustus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Gloop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266" name="Picture 2" descr="http://www.fanpop.com/images/polls/9204_2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3429000" cy="2400301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4.bp.blogspot.com/-mjNvOA_JSRA/TmdFHBKADWI/AAAAAAAACGk/3VAWCbVKFwI/s1600/WillyWonka_034Pyxur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05" y="4019550"/>
            <a:ext cx="488766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422340"/>
            <a:ext cx="5562600" cy="209288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From Germany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Gets sucked in the chocolate river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First contestant to leave the factory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Action Button: Home 5">
            <a:hlinkClick r:id="rId5" action="ppaction://hlinksldjump" highlightClick="1"/>
          </p:cNvPr>
          <p:cNvSpPr/>
          <p:nvPr/>
        </p:nvSpPr>
        <p:spPr>
          <a:xfrm>
            <a:off x="7391400" y="2762065"/>
            <a:ext cx="1219200" cy="738664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 descr="C:\Users\Morgan\AppData\Local\Microsoft\Windows\Temporary Internet Files\Content.IE5\XR67I5ZN\MC90043637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" y="39093"/>
            <a:ext cx="1222664" cy="122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organ\AppData\Local\Microsoft\Windows\Temporary Internet Files\Content.IE5\XR67I5ZN\MC90043637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54" y="39093"/>
            <a:ext cx="1222664" cy="122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organ\AppData\Local\Microsoft\Windows\Temporary Internet Files\Content.IE5\XR67I5ZN\MC90043637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73" y="39093"/>
            <a:ext cx="1222664" cy="122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organ\AppData\Local\Microsoft\Windows\Temporary Internet Files\Content.IE5\GMIIC8I0\MC9002321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7" y="767387"/>
            <a:ext cx="2204519" cy="207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1170" y="152400"/>
            <a:ext cx="3757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Mike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Teavee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http://byegolly.co.uk/index_files/dahl%20badges/Mike%20Teav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45157"/>
            <a:ext cx="28575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4.bp.blogspot.com/-jEjXZ9pT7_g/TmdFmMTeE7I/AAAAAAAACHE/8kdjPAqzFVE/s1600/WillyWonka_057Pyxur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399"/>
            <a:ext cx="5493839" cy="308341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1430177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Obsessively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watches T.V.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last contestant to leave the factory.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owns 19 pistols.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7848600" y="2648129"/>
            <a:ext cx="923139" cy="780871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 descr="C:\Users\Morgan\AppData\Local\Microsoft\Windows\Temporary Internet Files\Content.IE5\XR67I5ZN\MC90001318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21" y="840706"/>
            <a:ext cx="1741018" cy="115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organ\AppData\Local\Microsoft\Windows\Temporary Internet Files\Content.IE5\XR67I5ZN\MP900399580[1]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170"/>
            <a:ext cx="908410" cy="1135790"/>
          </a:xfrm>
          <a:prstGeom prst="rect">
            <a:avLst/>
          </a:prstGeom>
          <a:noFill/>
          <a:ln w="31750">
            <a:solidFill>
              <a:srgbClr val="99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"/>
            <a:ext cx="6766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</a:rPr>
              <a:t>Literary terms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209605" y="999530"/>
            <a:ext cx="4090902" cy="523220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34925">
            <a:solidFill>
              <a:schemeClr val="accent4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stellar" pitchFamily="18" charset="0"/>
                <a:ea typeface="Tahoma" pitchFamily="34" charset="0"/>
                <a:cs typeface="Tahoma" pitchFamily="34" charset="0"/>
              </a:rPr>
              <a:t>Protagonist</a:t>
            </a:r>
            <a:endParaRPr lang="en-US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stellar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198657" y="1649132"/>
            <a:ext cx="3300642" cy="523220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34925">
            <a:solidFill>
              <a:schemeClr val="accent4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stellar" pitchFamily="18" charset="0"/>
                <a:ea typeface="Tahoma" pitchFamily="34" charset="0"/>
                <a:cs typeface="Tahoma" pitchFamily="34" charset="0"/>
              </a:rPr>
              <a:t>Antagonist</a:t>
            </a:r>
            <a:endParaRPr lang="en-US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stellar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215292" y="2252990"/>
            <a:ext cx="4515980" cy="523220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34925">
            <a:solidFill>
              <a:schemeClr val="accent4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stellar" pitchFamily="18" charset="0"/>
              </a:rPr>
              <a:t>Minor Character</a:t>
            </a:r>
            <a:endParaRPr lang="en-US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190696" y="4191000"/>
            <a:ext cx="3916457" cy="646331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34925">
            <a:solidFill>
              <a:schemeClr val="accent4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stellar" pitchFamily="18" charset="0"/>
              </a:rPr>
              <a:t>Deuteragonist</a:t>
            </a:r>
            <a:r>
              <a:rPr 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Action Button: Home 1">
            <a:hlinkClick r:id="rId7" action="ppaction://hlinksldjump" highlightClick="1"/>
          </p:cNvPr>
          <p:cNvSpPr/>
          <p:nvPr/>
        </p:nvSpPr>
        <p:spPr>
          <a:xfrm>
            <a:off x="8229600" y="6172200"/>
            <a:ext cx="762000" cy="609600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8" action="ppaction://hlinksldjump"/>
          </p:cNvPr>
          <p:cNvSpPr txBox="1"/>
          <p:nvPr/>
        </p:nvSpPr>
        <p:spPr>
          <a:xfrm>
            <a:off x="215377" y="2895600"/>
            <a:ext cx="2128770" cy="523220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3492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stellar" pitchFamily="18" charset="0"/>
              </a:rPr>
              <a:t>Theme</a:t>
            </a:r>
            <a:endParaRPr lang="en-US" sz="2800" b="1" dirty="0">
              <a:latin typeface="Castellar" pitchFamily="18" charset="0"/>
            </a:endParaRP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191493" y="4953000"/>
            <a:ext cx="4456721" cy="523220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3492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Castellar" pitchFamily="18" charset="0"/>
              </a:rPr>
              <a:t>Characterization</a:t>
            </a:r>
            <a:endParaRPr lang="en-US" sz="2800" b="1" i="1" dirty="0">
              <a:latin typeface="Castellar" pitchFamily="18" charset="0"/>
            </a:endParaRPr>
          </a:p>
        </p:txBody>
      </p:sp>
      <p:pic>
        <p:nvPicPr>
          <p:cNvPr id="8194" name="Picture 2" descr="C:\Users\Morgan\AppData\Local\Microsoft\Windows\Temporary Internet Files\Content.IE5\VIRRG4TH\MC900439767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85" y="-46257"/>
            <a:ext cx="1933115" cy="1933115"/>
          </a:xfrm>
          <a:prstGeom prst="rect">
            <a:avLst/>
          </a:prstGeom>
          <a:noFill/>
          <a:effectLst>
            <a:outerShdw blurRad="482600" dist="38100" dir="21540000" algn="l" rotWithShape="0">
              <a:prstClr val="black">
                <a:alpha val="8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organ\AppData\Local\Microsoft\Windows\Temporary Internet Files\Content.IE5\XR67I5ZN\MC90001294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4" y="5638800"/>
            <a:ext cx="2208350" cy="1066800"/>
          </a:xfrm>
          <a:prstGeom prst="rect">
            <a:avLst/>
          </a:prstGeom>
          <a:noFill/>
          <a:effectLst>
            <a:outerShdw blurRad="50800" dist="50800" dir="16200000" rotWithShape="0">
              <a:prstClr val="black">
                <a:alpha val="6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hlinkClick r:id="rId12" action="ppaction://hlinksldjump"/>
          </p:cNvPr>
          <p:cNvSpPr txBox="1"/>
          <p:nvPr/>
        </p:nvSpPr>
        <p:spPr>
          <a:xfrm>
            <a:off x="209605" y="3547931"/>
            <a:ext cx="2819400" cy="523220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34925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  <a:ea typeface="Tahoma" pitchFamily="34" charset="0"/>
                <a:cs typeface="Tahoma" pitchFamily="34" charset="0"/>
              </a:rPr>
              <a:t>Sarcasm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7838" y="5628382"/>
            <a:ext cx="546277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Please click on as many as you would like 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96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7848600" y="6019800"/>
            <a:ext cx="914400" cy="674132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ttp://www.moviemarket.com/library/photos/280/2803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80440"/>
            <a:ext cx="2895600" cy="361950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074432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Example:</a:t>
            </a:r>
          </a:p>
          <a:p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Charlie Bucket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219" name="Picture 3" descr="C:\Users\Morgan\AppData\Local\Microsoft\Windows\Temporary Internet Files\Content.IE5\XR67I5ZN\MP900201635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445423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5636" y="348852"/>
            <a:ext cx="457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Protagonist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2057400"/>
            <a:ext cx="5562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character of the story or novel, deals with conflict throughout the story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organ\AppData\Local\Microsoft\Windows\Temporary Internet Files\Content.IE5\XR67I5ZN\MP90020163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545"/>
            <a:ext cx="3430296" cy="228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4651" y="623455"/>
            <a:ext cx="320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Antagonist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667000"/>
            <a:ext cx="6781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The character who </a:t>
            </a:r>
            <a:r>
              <a:rPr lang="en-US" sz="3200" i="1" dirty="0" smtClean="0">
                <a:solidFill>
                  <a:schemeClr val="bg1"/>
                </a:solidFill>
              </a:rPr>
              <a:t>opposes</a:t>
            </a:r>
            <a:r>
              <a:rPr lang="en-US" sz="3200" dirty="0" smtClean="0">
                <a:solidFill>
                  <a:schemeClr val="bg1"/>
                </a:solidFill>
              </a:rPr>
              <a:t> the protagonist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or creates conflict in the story.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>
          <a:xfrm>
            <a:off x="7924800" y="5992831"/>
            <a:ext cx="990600" cy="680503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http://images.wikia.com/adventuretimewithfinnandjake/images/8/84/Darth-va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91" y="381583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57521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Example: 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Darth Vader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3" descr="C:\Users\Morgan\AppData\Local\Microsoft\Windows\Temporary Internet Files\Content.IE5\XR67I5ZN\MP900399580[1]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131" y="198031"/>
            <a:ext cx="1230795" cy="1538870"/>
          </a:xfrm>
          <a:prstGeom prst="rect">
            <a:avLst/>
          </a:prstGeom>
          <a:noFill/>
          <a:ln w="31750">
            <a:solidFill>
              <a:srgbClr val="99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4600" y="3975050"/>
            <a:ext cx="2199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This is not an actual character in the book, this is just an example.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rgan\AppData\Local\Microsoft\Windows\Temporary Internet Files\Content.IE5\WKAEQ9GI\MP90020163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2" y="231648"/>
            <a:ext cx="4343177" cy="20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4404" y="797159"/>
            <a:ext cx="415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Deuteragonist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684" y="24384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second main character in a story. They play an important role, but do not function as the main protagonist.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http://images3.wikia.nocookie.net/__cb20100724183920/spongebob/images/3/33/Patrick_Sta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://images3.wikia.nocookie.net/__cb20100724183920/spongebob/images/3/33/Patrick_Star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://images3.wikia.nocookie.net/__cb20100724183920/spongebob/images/3/33/Patrick_Star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>
          <a:xfrm>
            <a:off x="8077200" y="6209832"/>
            <a:ext cx="838200" cy="571968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www.pressingsave.com/golfpro/wp-content/uploads/2012/07/Willy-Won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3544640"/>
            <a:ext cx="2857500" cy="2857500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399" y="6465516"/>
            <a:ext cx="267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Willy </a:t>
            </a:r>
            <a:r>
              <a:rPr lang="en-US" dirty="0" err="1" smtClean="0">
                <a:solidFill>
                  <a:schemeClr val="bg1"/>
                </a:solidFill>
              </a:rPr>
              <a:t>Wonka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375" y="3962400"/>
            <a:ext cx="217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rgan\AppData\Local\Microsoft\Windows\Temporary Internet Files\Content.IE5\WKAEQ9GI\MP90020163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14745"/>
            <a:ext cx="5023867" cy="19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5691" y="614065"/>
            <a:ext cx="5051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Minor Characters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691" y="25908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Character that appears in the story multiple times but is not the main character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7924800" y="304800"/>
            <a:ext cx="762000" cy="770930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399" y="3810000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Examples: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5" descr="http://blog.southeastpsych.com/wp-content/uploads/2011/07/ODD-Veruca-Sa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07" y="3421797"/>
            <a:ext cx="2532180" cy="1688120"/>
          </a:xfrm>
          <a:prstGeom prst="rect">
            <a:avLst/>
          </a:prstGeom>
          <a:noFill/>
          <a:ln w="412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ttp://3.bp.blogspot.com/-Y-dDE2zd7I0/TmdH77_fsoI/AAAAAAAACJc/v8LxdgnLhok/s1600/WillyWonka_163Pyxur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91" y="4876800"/>
            <a:ext cx="2749864" cy="1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4.bp.blogspot.com/-jEjXZ9pT7_g/TmdFmMTeE7I/AAAAAAAACHE/8kdjPAqzFVE/s1600/WillyWonka_057Pyxurz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6" y="4265857"/>
            <a:ext cx="2506933" cy="140701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84206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Mike </a:t>
            </a:r>
            <a:r>
              <a:rPr lang="en-US" dirty="0" err="1" smtClean="0">
                <a:solidFill>
                  <a:schemeClr val="bg1"/>
                </a:solidFill>
              </a:rPr>
              <a:t>Teavee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3762" y="4179332"/>
            <a:ext cx="167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Violet </a:t>
            </a:r>
            <a:r>
              <a:rPr lang="en-US" dirty="0" err="1" smtClean="0">
                <a:solidFill>
                  <a:schemeClr val="bg1"/>
                </a:solidFill>
              </a:rPr>
              <a:t>Beauregarde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6797" y="524631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Veruca</a:t>
            </a:r>
            <a:r>
              <a:rPr lang="en-US" dirty="0" smtClean="0">
                <a:solidFill>
                  <a:schemeClr val="bg1"/>
                </a:solidFill>
              </a:rPr>
              <a:t> Salt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2.bp.blogspot.com/-wkvUKkLZmO4/T55rfzCHYHI/AAAAAAAAADo/aW4mb6maygE/s1600/resume+bui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1928626" cy="30670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Oval Callout 6"/>
          <p:cNvSpPr/>
          <p:nvPr/>
        </p:nvSpPr>
        <p:spPr>
          <a:xfrm>
            <a:off x="2362200" y="819461"/>
            <a:ext cx="3886200" cy="2895600"/>
          </a:xfrm>
          <a:prstGeom prst="wedgeEllipseCallout">
            <a:avLst>
              <a:gd name="adj1" fmla="val -53844"/>
              <a:gd name="adj2" fmla="val 46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Hello! I am one of Willy </a:t>
            </a:r>
            <a:r>
              <a:rPr lang="en-US" b="1" dirty="0" err="1" smtClean="0"/>
              <a:t>Wonka’s</a:t>
            </a:r>
            <a:r>
              <a:rPr lang="en-US" b="1" dirty="0" smtClean="0"/>
              <a:t> trusted workers here at </a:t>
            </a:r>
            <a:r>
              <a:rPr lang="en-US" b="1" dirty="0" err="1" smtClean="0"/>
              <a:t>Wonka’s</a:t>
            </a:r>
            <a:r>
              <a:rPr lang="en-US" b="1" dirty="0" smtClean="0"/>
              <a:t> </a:t>
            </a:r>
            <a:r>
              <a:rPr lang="en-US" b="1" i="1" dirty="0" smtClean="0"/>
              <a:t>wondrous</a:t>
            </a:r>
            <a:r>
              <a:rPr lang="en-US" b="1" dirty="0" smtClean="0"/>
              <a:t> factory. I will be introducing you to all of the </a:t>
            </a:r>
            <a:r>
              <a:rPr lang="en-US" b="1" i="1" dirty="0" smtClean="0"/>
              <a:t>peculiar</a:t>
            </a:r>
            <a:r>
              <a:rPr lang="en-US" b="1" dirty="0" smtClean="0"/>
              <a:t> characters we have met in the newly opened chocolate factory.</a:t>
            </a:r>
            <a:endParaRPr lang="en-US" b="1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5943600" y="5410200"/>
            <a:ext cx="1371600" cy="76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90869" y="4736387"/>
            <a:ext cx="167706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Click me</a:t>
            </a:r>
            <a:endParaRPr lang="en-US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Morgan\AppData\Local\Microsoft\Windows\Temporary Internet Files\Content.IE5\GMIIC8I0\MM90028412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1000"/>
            <a:ext cx="6477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rgan\AppData\Local\Microsoft\Windows\Temporary Internet Files\Content.IE5\GMIIC8I0\MM90028412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219200"/>
            <a:ext cx="6477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organ\AppData\Local\Microsoft\Windows\Temporary Internet Files\Content.IE5\GMIIC8I0\MM90028412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825" y="2133600"/>
            <a:ext cx="6477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organ\AppData\Local\Microsoft\Windows\Temporary Internet Files\Content.IE5\GMIIC8I0\MM90028412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825" y="3095936"/>
            <a:ext cx="6477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organ\AppData\Local\Microsoft\Windows\Temporary Internet Files\Content.IE5\GMIIC8I0\MM90028412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089042"/>
            <a:ext cx="6477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organ\AppData\Local\Microsoft\Windows\Temporary Internet Files\Content.IE5\GMIIC8I0\MM90028412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013386"/>
            <a:ext cx="6477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organ\AppData\Local\Microsoft\Windows\Temporary Internet Files\Content.IE5\GMIIC8I0\MM90028412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57888"/>
            <a:ext cx="6477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organ\AppData\Local\Microsoft\Windows\Temporary Internet Files\Content.IE5\XR67I5ZN\MM90035467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309" y="3499409"/>
            <a:ext cx="2409825" cy="276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organ\AppData\Local\Microsoft\Windows\Temporary Internet Files\Content.IE5\XR67I5ZN\MP900399580[1]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" y="37547"/>
            <a:ext cx="1230795" cy="1538870"/>
          </a:xfrm>
          <a:prstGeom prst="rect">
            <a:avLst/>
          </a:prstGeom>
          <a:noFill/>
          <a:ln w="31750">
            <a:solidFill>
              <a:srgbClr val="99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2325" y="37547"/>
            <a:ext cx="2497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 if you do not understand the italicized words!</a:t>
            </a:r>
            <a:endParaRPr lang="en-US" dirty="0"/>
          </a:p>
        </p:txBody>
      </p:sp>
      <p:sp>
        <p:nvSpPr>
          <p:cNvPr id="3" name="Left Arrow 2"/>
          <p:cNvSpPr/>
          <p:nvPr/>
        </p:nvSpPr>
        <p:spPr>
          <a:xfrm>
            <a:off x="1447800" y="1000125"/>
            <a:ext cx="609600" cy="219075"/>
          </a:xfrm>
          <a:prstGeom prst="leftArrow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rgan\AppData\Local\Microsoft\Windows\Temporary Internet Files\Content.IE5\WKAEQ9GI\MP90020163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733800" cy="196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0945" y="751300"/>
            <a:ext cx="212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Theme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410828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central topic, or general idea of a story.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3.bp.blogspot.com/-On3RZpBfNkA/Ts4SJp5RuPI/AAAAAAAAAIk/cdTMySHE_Ik/s1600/wonkagoldticket1p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048000"/>
            <a:ext cx="4901045" cy="28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Home 5">
            <a:hlinkClick r:id="rId5" action="ppaction://hlinksldjump" highlightClick="1"/>
          </p:cNvPr>
          <p:cNvSpPr/>
          <p:nvPr/>
        </p:nvSpPr>
        <p:spPr>
          <a:xfrm>
            <a:off x="7924800" y="5939922"/>
            <a:ext cx="914400" cy="765678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3657600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Which contestant was the perfect choice for the chocolate factory 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organ\AppData\Local\Microsoft\Windows\Temporary Internet Files\Content.IE5\WKAEQ9GI\MP90020163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600"/>
            <a:ext cx="4794907" cy="24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8655" y="983087"/>
            <a:ext cx="4781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Characterization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655" y="2877189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Description of a character’s contribution and </a:t>
            </a:r>
            <a:r>
              <a:rPr lang="en-US" sz="2000" i="1" dirty="0" smtClean="0">
                <a:solidFill>
                  <a:schemeClr val="bg1"/>
                </a:solidFill>
              </a:rPr>
              <a:t>mannerisms. </a:t>
            </a:r>
            <a:r>
              <a:rPr lang="en-US" sz="2000" dirty="0" smtClean="0">
                <a:solidFill>
                  <a:schemeClr val="bg1"/>
                </a:solidFill>
              </a:rPr>
              <a:t>Specific words to develop a feel for the character.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://www.trada.com/wp-content/uploads/2011/07/veruca_sa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77189"/>
            <a:ext cx="3095625" cy="3162301"/>
          </a:xfrm>
          <a:prstGeom prst="rect">
            <a:avLst/>
          </a:prstGeom>
          <a:noFill/>
          <a:ln w="31750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492000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Example: </a:t>
            </a:r>
            <a:r>
              <a:rPr lang="en-US" dirty="0" err="1" smtClean="0">
                <a:solidFill>
                  <a:schemeClr val="bg1"/>
                </a:solidFill>
              </a:rPr>
              <a:t>Veruca</a:t>
            </a:r>
            <a:r>
              <a:rPr lang="en-US" dirty="0" smtClean="0">
                <a:solidFill>
                  <a:schemeClr val="bg1"/>
                </a:solidFill>
              </a:rPr>
              <a:t> is described as very snotty, greedy, and demanding.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7972425" y="228600"/>
            <a:ext cx="866775" cy="754487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Morgan\AppData\Local\Microsoft\Windows\Temporary Internet Files\Content.IE5\XR67I5ZN\MP900399580[1]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2" y="213652"/>
            <a:ext cx="1230795" cy="1538870"/>
          </a:xfrm>
          <a:prstGeom prst="rect">
            <a:avLst/>
          </a:prstGeom>
          <a:noFill/>
          <a:ln w="31750">
            <a:solidFill>
              <a:srgbClr val="99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6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organ\AppData\Local\Microsoft\Windows\Temporary Internet Files\Content.IE5\WKAEQ9GI\MP90020163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657600" cy="24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7497" y="982501"/>
            <a:ext cx="2509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Sarcasm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895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r>
              <a:rPr lang="en-US" dirty="0">
                <a:solidFill>
                  <a:schemeClr val="bg1"/>
                </a:solidFill>
              </a:rPr>
              <a:t>a mode of </a:t>
            </a:r>
            <a:r>
              <a:rPr lang="en-US" i="1" dirty="0">
                <a:solidFill>
                  <a:schemeClr val="bg1"/>
                </a:solidFill>
              </a:rPr>
              <a:t>satirical</a:t>
            </a:r>
            <a:r>
              <a:rPr lang="en-US" dirty="0">
                <a:solidFill>
                  <a:schemeClr val="bg1"/>
                </a:solidFill>
              </a:rPr>
              <a:t> wit depending for its effect on </a:t>
            </a:r>
            <a:r>
              <a:rPr lang="en-US" dirty="0" smtClean="0">
                <a:solidFill>
                  <a:schemeClr val="bg1"/>
                </a:solidFill>
              </a:rPr>
              <a:t>bitter, </a:t>
            </a:r>
            <a:r>
              <a:rPr lang="en-US" i="1" dirty="0" smtClean="0">
                <a:solidFill>
                  <a:schemeClr val="bg1"/>
                </a:solidFill>
              </a:rPr>
              <a:t>caustic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and often ironic language that is usually directed against an </a:t>
            </a:r>
            <a:r>
              <a:rPr lang="en-US" dirty="0" smtClean="0">
                <a:solidFill>
                  <a:schemeClr val="bg1"/>
                </a:solidFill>
              </a:rPr>
              <a:t>individual.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4" name="Picture 4" descr="http://www.passivemoneytalk.com/wp-content/uploads/2012/03/Wil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28575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4362" y="460445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Willy </a:t>
            </a:r>
            <a:r>
              <a:rPr lang="en-US" dirty="0" err="1" smtClean="0">
                <a:solidFill>
                  <a:schemeClr val="bg1"/>
                </a:solidFill>
              </a:rPr>
              <a:t>Wonka</a:t>
            </a:r>
            <a:r>
              <a:rPr lang="en-US" dirty="0" smtClean="0">
                <a:solidFill>
                  <a:schemeClr val="bg1"/>
                </a:solidFill>
              </a:rPr>
              <a:t> uses sarcasm often through the novel and the movie interpretations.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7543800" y="228600"/>
            <a:ext cx="914400" cy="753901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Morgan\AppData\Local\Microsoft\Windows\Temporary Internet Files\Content.IE5\XR67I5ZN\MP900399580[1]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54" y="228600"/>
            <a:ext cx="1230795" cy="1538870"/>
          </a:xfrm>
          <a:prstGeom prst="rect">
            <a:avLst/>
          </a:prstGeom>
          <a:noFill/>
          <a:ln w="31750">
            <a:solidFill>
              <a:srgbClr val="99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62"/>
            <a:ext cx="5667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Quiz question #1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Who is the 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protagonist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of the book, 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Charlie and the Chocolate Factory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2" descr="http://blogs.houstonpress.com/eating/willy-wonka-in-chocolate-factory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6" y="2514600"/>
            <a:ext cx="2484594" cy="2484594"/>
          </a:xfrm>
          <a:prstGeom prst="rect">
            <a:avLst/>
          </a:prstGeom>
          <a:noFill/>
          <a:ln>
            <a:solidFill>
              <a:srgbClr val="990099"/>
            </a:solidFill>
          </a:ln>
          <a:effectLst>
            <a:innerShdw blurRad="63500" dist="152400" dir="8100000">
              <a:schemeClr val="tx1">
                <a:alpha val="67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428" y="5073134"/>
            <a:ext cx="268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Willy </a:t>
            </a:r>
            <a:r>
              <a:rPr lang="en-US" b="1" dirty="0" err="1" smtClean="0"/>
              <a:t>Wonka</a:t>
            </a:r>
            <a:endParaRPr lang="en-US" b="1" dirty="0"/>
          </a:p>
        </p:txBody>
      </p:sp>
      <p:pic>
        <p:nvPicPr>
          <p:cNvPr id="8" name="Picture 4" descr="http://static.guim.co.uk/sys-images/Books/Pix/pictures/2011/9/9/1315580119593/Charlie-Bucket-in-the-fil-006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392" y="2849424"/>
            <a:ext cx="2882505" cy="1729503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04686" y="462986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Charlie Bucket</a:t>
            </a:r>
            <a:endParaRPr lang="en-US" b="1" dirty="0"/>
          </a:p>
        </p:txBody>
      </p:sp>
      <p:pic>
        <p:nvPicPr>
          <p:cNvPr id="10" name="Picture 4" descr="http://4.bp.blogspot.com/-mjNvOA_JSRA/TmdFHBKADWI/AAAAAAAACGk/3VAWCbVKFwI/s1600/WillyWonka_034Pyxurz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77839"/>
            <a:ext cx="2980261" cy="1672672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95530" y="458585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Augustus </a:t>
            </a:r>
            <a:r>
              <a:rPr lang="en-US" b="1" dirty="0" err="1" smtClean="0"/>
              <a:t>Gloop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69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-wkvUKkLZmO4/T55rfzCHYHI/AAAAAAAAADo/aW4mb6maygE/s1600/resume+bui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96070"/>
            <a:ext cx="1928626" cy="30670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0" name="Picture 2" descr="http://4.bp.blogspot.com/_WsE6M_RjBIY/RzqTMFePbQI/AAAAAAAAFEU/KlmVGt_vlCI/s1600/no+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3505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603514" y="381000"/>
            <a:ext cx="36170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Try again!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918364" y="948853"/>
            <a:ext cx="1981200" cy="2057400"/>
          </a:xfrm>
          <a:prstGeom prst="wedgeRoundRectCallout">
            <a:avLst>
              <a:gd name="adj1" fmla="val 45600"/>
              <a:gd name="adj2" fmla="val 65867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Sorry, August </a:t>
            </a:r>
            <a:r>
              <a:rPr lang="en-US" dirty="0" err="1" smtClean="0"/>
              <a:t>Gloop</a:t>
            </a:r>
            <a:r>
              <a:rPr lang="en-US" dirty="0" smtClean="0"/>
              <a:t> is a </a:t>
            </a:r>
            <a:r>
              <a:rPr lang="en-US" b="1" i="1" dirty="0" smtClean="0"/>
              <a:t>minor</a:t>
            </a:r>
            <a:r>
              <a:rPr lang="en-US" dirty="0" smtClean="0"/>
              <a:t> character in the book!</a:t>
            </a:r>
            <a:endParaRPr lang="en-US" dirty="0"/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381000" y="5958321"/>
            <a:ext cx="1072886" cy="6096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-wkvUKkLZmO4/T55rfzCHYHI/AAAAAAAAADo/aW4mb6maygE/s1600/resume+bui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96070"/>
            <a:ext cx="1928626" cy="30670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0" name="Picture 2" descr="http://4.bp.blogspot.com/_WsE6M_RjBIY/RzqTMFePbQI/AAAAAAAAFEU/KlmVGt_vlCI/s1600/no+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3505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603514" y="381000"/>
            <a:ext cx="36170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Try again!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918364" y="948853"/>
            <a:ext cx="1981200" cy="2057400"/>
          </a:xfrm>
          <a:prstGeom prst="wedgeRoundRectCallout">
            <a:avLst>
              <a:gd name="adj1" fmla="val 45600"/>
              <a:gd name="adj2" fmla="val 65867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Willy </a:t>
            </a:r>
            <a:r>
              <a:rPr lang="en-US" dirty="0" err="1" smtClean="0"/>
              <a:t>Wonka</a:t>
            </a:r>
            <a:r>
              <a:rPr lang="en-US" dirty="0" smtClean="0"/>
              <a:t> can be considered the </a:t>
            </a:r>
            <a:r>
              <a:rPr lang="en-US" b="1" i="1" dirty="0" err="1" smtClean="0"/>
              <a:t>Deuteragonist</a:t>
            </a:r>
            <a:r>
              <a:rPr lang="en-US" b="1" i="1" dirty="0" smtClean="0"/>
              <a:t>. </a:t>
            </a:r>
            <a:r>
              <a:rPr lang="en-US" dirty="0" smtClean="0"/>
              <a:t>You can get the right answer!</a:t>
            </a:r>
            <a:endParaRPr lang="en-US" dirty="0"/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381000" y="5958321"/>
            <a:ext cx="1072886" cy="6096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BB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organ\AppData\Local\Microsoft\Windows\Temporary Internet Files\Content.IE5\WKAEQ9GI\MC90043820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54" y="2050473"/>
            <a:ext cx="4709357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8153" y="381000"/>
            <a:ext cx="54665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Great Job!</a:t>
            </a:r>
            <a:endParaRPr lang="en-US" sz="96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895109"/>
            <a:ext cx="5816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 to the next Question 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5" name="Picture 3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7620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92730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381000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195066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4961937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" y="3481426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813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153" y="-48326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43534" y="-489442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77675" y="-48944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7262" y="-413244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41261" y="-454806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6858000" y="6096000"/>
            <a:ext cx="1219200" cy="5685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8779"/>
            <a:ext cx="5667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Quiz Question #2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0982" y="11430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Who is considered a minor character in </a:t>
            </a:r>
            <a:r>
              <a:rPr lang="en-US" sz="2000" i="1" dirty="0" smtClean="0"/>
              <a:t>Charlie and the Chocolate Factory?</a:t>
            </a:r>
            <a:endParaRPr lang="en-US" sz="2000" dirty="0"/>
          </a:p>
        </p:txBody>
      </p:sp>
      <p:pic>
        <p:nvPicPr>
          <p:cNvPr id="6" name="Picture 2" descr="http://www.moviemarket.com/library/photos/280/280374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2431488" cy="303936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trada.com/wp-content/uploads/2011/07/veruca_salt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3" y="2286001"/>
            <a:ext cx="2667000" cy="2724444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2.bp.blogspot.com/-wkvUKkLZmO4/T55rfzCHYHI/AAAAAAAAADo/aW4mb6maygE/s1600/resume+builder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4697"/>
            <a:ext cx="1928626" cy="30670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63500">
              <a:schemeClr val="tx1"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647700" y="5218607"/>
            <a:ext cx="170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Oompa</a:t>
            </a:r>
            <a:r>
              <a:rPr lang="en-US" b="1" dirty="0" smtClean="0"/>
              <a:t> </a:t>
            </a:r>
            <a:r>
              <a:rPr lang="en-US" b="1" dirty="0" err="1" smtClean="0"/>
              <a:t>Loompa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29943" y="503394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Veruca</a:t>
            </a:r>
            <a:r>
              <a:rPr lang="en-US" b="1" dirty="0" smtClean="0"/>
              <a:t> Salt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518174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Charlie Bucket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1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-wkvUKkLZmO4/T55rfzCHYHI/AAAAAAAAADo/aW4mb6maygE/s1600/resume+bui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96070"/>
            <a:ext cx="1928626" cy="30670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0" name="Picture 2" descr="http://4.bp.blogspot.com/_WsE6M_RjBIY/RzqTMFePbQI/AAAAAAAAFEU/KlmVGt_vlCI/s1600/no+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3505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603514" y="381000"/>
            <a:ext cx="36170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Try again!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918364" y="948853"/>
            <a:ext cx="1981200" cy="2057400"/>
          </a:xfrm>
          <a:prstGeom prst="wedgeRoundRectCallout">
            <a:avLst>
              <a:gd name="adj1" fmla="val 45600"/>
              <a:gd name="adj2" fmla="val 65867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Charlie Bucket is the Protagonist. Keep Trying!</a:t>
            </a:r>
            <a:endParaRPr lang="en-US" dirty="0"/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381000" y="5958321"/>
            <a:ext cx="1072886" cy="6096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BB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organ\AppData\Local\Microsoft\Windows\Temporary Internet Files\Content.IE5\WKAEQ9GI\MC90043820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54" y="2050473"/>
            <a:ext cx="4709357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8153" y="381000"/>
            <a:ext cx="54665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Great Job!</a:t>
            </a:r>
            <a:endParaRPr lang="en-US" sz="96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895109"/>
            <a:ext cx="5816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 to the next Question 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5" name="Picture 3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7620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92730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381000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195066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4961937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" y="3481426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813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153" y="-48326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43534" y="-489442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77675" y="-48944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7262" y="-413244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41261" y="-454806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6858000" y="6096000"/>
            <a:ext cx="1219200" cy="5685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-wkvUKkLZmO4/T55rfzCHYHI/AAAAAAAAADo/aW4mb6maygE/s1600/resume+bui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1928626" cy="30670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Rounded Rectangular Callout 4"/>
          <p:cNvSpPr/>
          <p:nvPr/>
        </p:nvSpPr>
        <p:spPr>
          <a:xfrm>
            <a:off x="3374543" y="93185"/>
            <a:ext cx="2667000" cy="1676400"/>
          </a:xfrm>
          <a:prstGeom prst="wedgeRoundRectCallout">
            <a:avLst>
              <a:gd name="adj1" fmla="val 69308"/>
              <a:gd name="adj2" fmla="val 710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But first, we must go over the button instructions, or we could make Willy </a:t>
            </a:r>
            <a:r>
              <a:rPr lang="en-US" b="1" dirty="0" err="1" smtClean="0"/>
              <a:t>Wonka</a:t>
            </a:r>
            <a:r>
              <a:rPr lang="en-US" b="1" dirty="0" smtClean="0"/>
              <a:t> pretty </a:t>
            </a:r>
            <a:r>
              <a:rPr lang="en-US" b="1" i="1" dirty="0" smtClean="0"/>
              <a:t>sour</a:t>
            </a:r>
            <a:r>
              <a:rPr lang="en-US" b="1" dirty="0" smtClean="0"/>
              <a:t>! </a:t>
            </a:r>
            <a:endParaRPr lang="en-US" b="1" dirty="0"/>
          </a:p>
        </p:txBody>
      </p:sp>
      <p:sp>
        <p:nvSpPr>
          <p:cNvPr id="6" name="Action Button: Forward or Next 5">
            <a:hlinkClick r:id="" action="ppaction://noaction" highlightClick="1"/>
          </p:cNvPr>
          <p:cNvSpPr/>
          <p:nvPr/>
        </p:nvSpPr>
        <p:spPr>
          <a:xfrm>
            <a:off x="364588" y="1656820"/>
            <a:ext cx="1032993" cy="5737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8974" y="1769585"/>
            <a:ext cx="30595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 to the next page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Action Button: Back or Previous 8">
            <a:hlinkClick r:id="" action="ppaction://noaction" highlightClick="1"/>
          </p:cNvPr>
          <p:cNvSpPr/>
          <p:nvPr/>
        </p:nvSpPr>
        <p:spPr>
          <a:xfrm>
            <a:off x="364588" y="2550468"/>
            <a:ext cx="1032993" cy="5737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8974" y="2606501"/>
            <a:ext cx="36911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 to the previous page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283603" y="3381159"/>
            <a:ext cx="1227786" cy="762000"/>
          </a:xfrm>
          <a:prstGeom prst="smileyFac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53014" y="3531326"/>
            <a:ext cx="28114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 Review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Vertical Scroll 13"/>
          <p:cNvSpPr/>
          <p:nvPr/>
        </p:nvSpPr>
        <p:spPr>
          <a:xfrm>
            <a:off x="461984" y="4319522"/>
            <a:ext cx="838200" cy="762000"/>
          </a:xfrm>
          <a:prstGeom prst="verticalScroll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53014" y="4469689"/>
            <a:ext cx="2346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Literary terms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7010400" y="5943600"/>
            <a:ext cx="1371600" cy="76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" action="ppaction://noaction" highlightClick="1"/>
          </p:cNvPr>
          <p:cNvSpPr/>
          <p:nvPr/>
        </p:nvSpPr>
        <p:spPr>
          <a:xfrm>
            <a:off x="461984" y="5354038"/>
            <a:ext cx="838200" cy="76200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90982" y="5471605"/>
            <a:ext cx="10070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home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3" name="Picture 3" descr="C:\Users\Morgan\AppData\Local\Microsoft\Windows\Temporary Internet Files\Content.IE5\XR67I5ZN\MP90039958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95086"/>
            <a:ext cx="1230795" cy="1538870"/>
          </a:xfrm>
          <a:prstGeom prst="rect">
            <a:avLst/>
          </a:prstGeom>
          <a:noFill/>
          <a:ln w="31750">
            <a:solidFill>
              <a:srgbClr val="99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88711" y="3949022"/>
            <a:ext cx="26638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Dictionary for</a:t>
            </a:r>
          </a:p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italicized words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1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0"/>
            <a:ext cx="5667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Quiz Question #3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character in </a:t>
            </a:r>
            <a:r>
              <a:rPr lang="en-US" i="1" dirty="0" smtClean="0"/>
              <a:t>Charlie and the Chocolate Factory </a:t>
            </a:r>
            <a:r>
              <a:rPr lang="en-US" dirty="0" smtClean="0"/>
              <a:t>is characterized as a T.V. lover and a very competitive shooter?</a:t>
            </a:r>
            <a:endParaRPr lang="en-US" dirty="0"/>
          </a:p>
        </p:txBody>
      </p:sp>
      <p:pic>
        <p:nvPicPr>
          <p:cNvPr id="6" name="Picture 4" descr="http://4.bp.blogspot.com/-jEjXZ9pT7_g/TmdFmMTeE7I/AAAAAAAACHE/8kdjPAqzFVE/s1600/WillyWonka_057Pyxurz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05098"/>
            <a:ext cx="3122675" cy="1752601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passivemoneytalk.com/wp-content/uploads/2012/03/Willy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26658"/>
            <a:ext cx="2378753" cy="2402541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fanpop.com/images/polls/9204_2_full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73722"/>
            <a:ext cx="2743200" cy="1920241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3137" y="459396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Mike </a:t>
            </a:r>
            <a:r>
              <a:rPr lang="en-US" b="1" dirty="0" err="1" smtClean="0"/>
              <a:t>Teavee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505622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Willy </a:t>
            </a:r>
            <a:r>
              <a:rPr lang="en-US" b="1" dirty="0" err="1" smtClean="0"/>
              <a:t>Wonka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468361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Augustus </a:t>
            </a:r>
            <a:r>
              <a:rPr lang="en-US" b="1" dirty="0" err="1" smtClean="0"/>
              <a:t>Gloop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17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-wkvUKkLZmO4/T55rfzCHYHI/AAAAAAAAADo/aW4mb6maygE/s1600/resume+bui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96070"/>
            <a:ext cx="1928626" cy="30670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0" name="Picture 2" descr="http://4.bp.blogspot.com/_WsE6M_RjBIY/RzqTMFePbQI/AAAAAAAAFEU/KlmVGt_vlCI/s1600/no+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3505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603514" y="381000"/>
            <a:ext cx="36170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Try again!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918364" y="948853"/>
            <a:ext cx="1981200" cy="2057400"/>
          </a:xfrm>
          <a:prstGeom prst="wedgeRoundRectCallout">
            <a:avLst>
              <a:gd name="adj1" fmla="val 45600"/>
              <a:gd name="adj2" fmla="val 65867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Willy </a:t>
            </a:r>
            <a:r>
              <a:rPr lang="en-US" dirty="0" err="1" smtClean="0"/>
              <a:t>Wonka</a:t>
            </a:r>
            <a:r>
              <a:rPr lang="en-US" dirty="0" smtClean="0"/>
              <a:t> is much too busy developing new, delicious candy for all to enjoy! Keep trying!</a:t>
            </a:r>
            <a:endParaRPr lang="en-US" dirty="0"/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381000" y="5958321"/>
            <a:ext cx="1072886" cy="6096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-wkvUKkLZmO4/T55rfzCHYHI/AAAAAAAAADo/aW4mb6maygE/s1600/resume+bui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96070"/>
            <a:ext cx="1928626" cy="30670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0" name="Picture 2" descr="http://4.bp.blogspot.com/_WsE6M_RjBIY/RzqTMFePbQI/AAAAAAAAFEU/KlmVGt_vlCI/s1600/no+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3505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603514" y="381000"/>
            <a:ext cx="36170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Try again!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918364" y="948853"/>
            <a:ext cx="1981200" cy="2057400"/>
          </a:xfrm>
          <a:prstGeom prst="wedgeRoundRectCallout">
            <a:avLst>
              <a:gd name="adj1" fmla="val 45600"/>
              <a:gd name="adj2" fmla="val 65867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Augustus loves to eat chocolate and munch on sweets! He has very little time to watch T.V. </a:t>
            </a:r>
            <a:endParaRPr lang="en-US" dirty="0"/>
          </a:p>
          <a:p>
            <a:pPr algn="ctr"/>
            <a:r>
              <a:rPr lang="en-US" dirty="0" smtClean="0"/>
              <a:t>Keep Trying!</a:t>
            </a:r>
            <a:endParaRPr lang="en-US" dirty="0"/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381000" y="5958321"/>
            <a:ext cx="1072886" cy="6096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BB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organ\AppData\Local\Microsoft\Windows\Temporary Internet Files\Content.IE5\WKAEQ9GI\MC90043820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54" y="2050473"/>
            <a:ext cx="4709357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8153" y="381000"/>
            <a:ext cx="54665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Great Job!</a:t>
            </a:r>
            <a:endParaRPr lang="en-US" sz="96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895109"/>
            <a:ext cx="5816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 to the next Question 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5" name="Picture 3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7620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92730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381000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195066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4961937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" y="3481426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813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153" y="-48326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43534" y="-489442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77675" y="-48944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7262" y="-413244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41261" y="-454806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6858000" y="6096000"/>
            <a:ext cx="1219200" cy="5685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667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Quiz Question #4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5210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Which character is described (characterized) as being a competitive gum chewer?</a:t>
            </a:r>
            <a:endParaRPr lang="en-US" sz="2000" dirty="0"/>
          </a:p>
        </p:txBody>
      </p:sp>
      <p:pic>
        <p:nvPicPr>
          <p:cNvPr id="6" name="Picture 7" descr="http://3.bp.blogspot.com/-Y-dDE2zd7I0/TmdH77_fsoI/AAAAAAAACJc/v8LxdgnLhok/s1600/WillyWonka_163Pyxurz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3069883" cy="1724891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fanpop.com/images/polls/9205_2_full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46" y="2609089"/>
            <a:ext cx="2872552" cy="1962912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2.bp.blogspot.com/_phdT86kj4Jw/TDU4kNs-VsI/AAAAAAAABiQ/aB3d0X1f47A/s1600/RD9104_large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609089"/>
            <a:ext cx="2362200" cy="2186109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73641" y="4419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Violet </a:t>
            </a:r>
            <a:r>
              <a:rPr lang="en-US" b="1" dirty="0" err="1" smtClean="0"/>
              <a:t>Beauregarde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2922" y="461053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Grandpa Joe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805497"/>
            <a:ext cx="2057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Oompa</a:t>
            </a:r>
            <a:r>
              <a:rPr lang="en-US" b="1" dirty="0" smtClean="0"/>
              <a:t> </a:t>
            </a:r>
            <a:r>
              <a:rPr lang="en-US" b="1" dirty="0" err="1" smtClean="0"/>
              <a:t>Loompa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64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-wkvUKkLZmO4/T55rfzCHYHI/AAAAAAAAADo/aW4mb6maygE/s1600/resume+bui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96070"/>
            <a:ext cx="1928626" cy="30670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0" name="Picture 2" descr="http://4.bp.blogspot.com/_WsE6M_RjBIY/RzqTMFePbQI/AAAAAAAAFEU/KlmVGt_vlCI/s1600/no+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3505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603514" y="381000"/>
            <a:ext cx="36170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Try again!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918364" y="948853"/>
            <a:ext cx="1981200" cy="2057400"/>
          </a:xfrm>
          <a:prstGeom prst="wedgeRoundRectCallout">
            <a:avLst>
              <a:gd name="adj1" fmla="val 45600"/>
              <a:gd name="adj2" fmla="val 65867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seems to me that Grandpa Joe does not enjoy chewing gum! Please try again!</a:t>
            </a:r>
            <a:endParaRPr lang="en-US" dirty="0"/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381000" y="5958321"/>
            <a:ext cx="1072886" cy="6096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-wkvUKkLZmO4/T55rfzCHYHI/AAAAAAAAADo/aW4mb6maygE/s1600/resume+bui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96070"/>
            <a:ext cx="1928626" cy="30670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0" name="Picture 2" descr="http://4.bp.blogspot.com/_WsE6M_RjBIY/RzqTMFePbQI/AAAAAAAAFEU/KlmVGt_vlCI/s1600/no+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3505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603514" y="381000"/>
            <a:ext cx="36170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Try again!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918364" y="948853"/>
            <a:ext cx="1981200" cy="2057400"/>
          </a:xfrm>
          <a:prstGeom prst="wedgeRoundRectCallout">
            <a:avLst>
              <a:gd name="adj1" fmla="val 45600"/>
              <a:gd name="adj2" fmla="val 65867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Oompa</a:t>
            </a:r>
            <a:r>
              <a:rPr lang="en-US" dirty="0" smtClean="0"/>
              <a:t> </a:t>
            </a:r>
            <a:r>
              <a:rPr lang="en-US" dirty="0" err="1" smtClean="0"/>
              <a:t>Loompas</a:t>
            </a:r>
            <a:r>
              <a:rPr lang="en-US" dirty="0" smtClean="0"/>
              <a:t> do not enjoy chewing gum. Please try again!</a:t>
            </a:r>
            <a:endParaRPr lang="en-US" dirty="0"/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381000" y="5958321"/>
            <a:ext cx="1072886" cy="6096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BB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organ\AppData\Local\Microsoft\Windows\Temporary Internet Files\Content.IE5\WKAEQ9GI\MC90043820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54" y="2050473"/>
            <a:ext cx="4709357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8153" y="381000"/>
            <a:ext cx="54665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Great Job!</a:t>
            </a:r>
            <a:endParaRPr lang="en-US" sz="96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895109"/>
            <a:ext cx="5816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 to the next Question 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5" name="Picture 3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7620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92730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381000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195066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4961937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" y="3481426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813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153" y="-48326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43534" y="-489442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77675" y="-48944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7262" y="-413244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41261" y="-454806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6858000" y="6096000"/>
            <a:ext cx="1219200" cy="5685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252"/>
            <a:ext cx="5824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Quiz Question # 5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does Willy </a:t>
            </a:r>
            <a:r>
              <a:rPr lang="en-US" dirty="0" err="1" smtClean="0"/>
              <a:t>Wonka</a:t>
            </a:r>
            <a:r>
              <a:rPr lang="en-US" dirty="0" smtClean="0"/>
              <a:t> give the final prize to?</a:t>
            </a:r>
            <a:endParaRPr lang="en-US" dirty="0"/>
          </a:p>
        </p:txBody>
      </p:sp>
      <p:pic>
        <p:nvPicPr>
          <p:cNvPr id="6" name="Picture 4" descr="http://4.bp.blogspot.com/-jEjXZ9pT7_g/TmdFmMTeE7I/AAAAAAAACHE/8kdjPAqzFVE/s1600/WillyWonka_057Pyxurz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45" y="2788793"/>
            <a:ext cx="2972454" cy="166829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73372" y="470863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Mike </a:t>
            </a:r>
            <a:r>
              <a:rPr lang="en-US" b="1" dirty="0" err="1" smtClean="0"/>
              <a:t>Teavee</a:t>
            </a:r>
            <a:endParaRPr lang="en-US" b="1" dirty="0"/>
          </a:p>
        </p:txBody>
      </p:sp>
      <p:pic>
        <p:nvPicPr>
          <p:cNvPr id="8" name="Picture 4" descr="http://static.guim.co.uk/sys-images/Books/Pix/pictures/2011/9/9/1315580119593/Charlie-Bucket-in-the-fil-006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" y="2758187"/>
            <a:ext cx="2882505" cy="1729503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750" y="4530713"/>
            <a:ext cx="2395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Charlie Bucket</a:t>
            </a:r>
            <a:endParaRPr lang="en-US" b="1" dirty="0"/>
          </a:p>
        </p:txBody>
      </p:sp>
      <p:pic>
        <p:nvPicPr>
          <p:cNvPr id="10" name="Picture 5" descr="http://blog.southeastpsych.com/wp-content/uploads/2011/07/ODD-Veruca-Salt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2776"/>
            <a:ext cx="2532180" cy="1688120"/>
          </a:xfrm>
          <a:prstGeom prst="rect">
            <a:avLst/>
          </a:prstGeom>
          <a:noFill/>
          <a:ln w="41275">
            <a:solidFill>
              <a:srgbClr val="7030A0"/>
            </a:solidFill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28190" y="4583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Veruca</a:t>
            </a:r>
            <a:r>
              <a:rPr lang="en-US" b="1" dirty="0" smtClean="0"/>
              <a:t> Salt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50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-wkvUKkLZmO4/T55rfzCHYHI/AAAAAAAAADo/aW4mb6maygE/s1600/resume+bui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96070"/>
            <a:ext cx="1928626" cy="30670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0" name="Picture 2" descr="http://4.bp.blogspot.com/_WsE6M_RjBIY/RzqTMFePbQI/AAAAAAAAFEU/KlmVGt_vlCI/s1600/no+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3505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603514" y="381000"/>
            <a:ext cx="36170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Try again!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918364" y="948853"/>
            <a:ext cx="1981200" cy="2057400"/>
          </a:xfrm>
          <a:prstGeom prst="wedgeRoundRectCallout">
            <a:avLst>
              <a:gd name="adj1" fmla="val 45600"/>
              <a:gd name="adj2" fmla="val 65867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Remember, </a:t>
            </a:r>
            <a:r>
              <a:rPr lang="en-US" dirty="0" err="1" smtClean="0"/>
              <a:t>Veruca</a:t>
            </a:r>
            <a:r>
              <a:rPr lang="en-US" dirty="0" smtClean="0"/>
              <a:t> is a bad nut! Give it another try!</a:t>
            </a:r>
            <a:endParaRPr lang="en-US" dirty="0"/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381000" y="5958321"/>
            <a:ext cx="1072886" cy="6096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-wkvUKkLZmO4/T55rfzCHYHI/AAAAAAAAADo/aW4mb6maygE/s1600/resume+bui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59" y="3539544"/>
            <a:ext cx="1928626" cy="30670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Rectangular Callout 4"/>
          <p:cNvSpPr/>
          <p:nvPr/>
        </p:nvSpPr>
        <p:spPr>
          <a:xfrm>
            <a:off x="6096000" y="1600200"/>
            <a:ext cx="2286000" cy="1371600"/>
          </a:xfrm>
          <a:prstGeom prst="wedgeRectCallout">
            <a:avLst>
              <a:gd name="adj1" fmla="val -9565"/>
              <a:gd name="adj2" fmla="val 80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 what will it be? Please choose!</a:t>
            </a:r>
            <a:endParaRPr lang="en-US" b="1" dirty="0"/>
          </a:p>
        </p:txBody>
      </p:sp>
      <p:sp>
        <p:nvSpPr>
          <p:cNvPr id="6" name="Smiley Face 5">
            <a:hlinkClick r:id="rId4" action="ppaction://hlinksldjump"/>
          </p:cNvPr>
          <p:cNvSpPr/>
          <p:nvPr/>
        </p:nvSpPr>
        <p:spPr>
          <a:xfrm>
            <a:off x="685800" y="457200"/>
            <a:ext cx="1905000" cy="1828800"/>
          </a:xfrm>
          <a:prstGeom prst="smileyFac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50297" y="986879"/>
            <a:ext cx="32993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adley Hand ITC" pitchFamily="66" charset="0"/>
              </a:rPr>
              <a:t>Characters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radley Hand ITC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0489" y="2971800"/>
            <a:ext cx="1335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lackadder ITC" pitchFamily="82" charset="0"/>
              </a:rPr>
              <a:t>OR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lackadder ITC" pitchFamily="82" charset="0"/>
            </a:endParaRPr>
          </a:p>
        </p:txBody>
      </p:sp>
      <p:sp>
        <p:nvSpPr>
          <p:cNvPr id="9" name="Vertical Scroll 8">
            <a:hlinkClick r:id="rId5" action="ppaction://hlinksldjump"/>
          </p:cNvPr>
          <p:cNvSpPr/>
          <p:nvPr/>
        </p:nvSpPr>
        <p:spPr>
          <a:xfrm>
            <a:off x="732251" y="4343400"/>
            <a:ext cx="1812097" cy="1828800"/>
          </a:xfrm>
          <a:prstGeom prst="verticalScroll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44348" y="5078263"/>
            <a:ext cx="362631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Literary Terms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2" name="Flowchart: Decision 1">
            <a:hlinkClick r:id="rId6" action="ppaction://hlinksldjump"/>
          </p:cNvPr>
          <p:cNvSpPr/>
          <p:nvPr/>
        </p:nvSpPr>
        <p:spPr>
          <a:xfrm>
            <a:off x="3124200" y="2667000"/>
            <a:ext cx="2667000" cy="1676400"/>
          </a:xfrm>
          <a:prstGeom prst="flowChartDecision">
            <a:avLst/>
          </a:prstGeom>
          <a:solidFill>
            <a:schemeClr val="accent4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Castellar" pitchFamily="18" charset="0"/>
              </a:rPr>
              <a:t>Quiz</a:t>
            </a:r>
            <a:endParaRPr lang="en-US" sz="3200" dirty="0">
              <a:solidFill>
                <a:srgbClr val="00B0F0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-wkvUKkLZmO4/T55rfzCHYHI/AAAAAAAAADo/aW4mb6maygE/s1600/resume+bui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96070"/>
            <a:ext cx="1928626" cy="30670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0" name="Picture 2" descr="http://4.bp.blogspot.com/_WsE6M_RjBIY/RzqTMFePbQI/AAAAAAAAFEU/KlmVGt_vlCI/s1600/no+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3505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603514" y="381000"/>
            <a:ext cx="36170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Try again!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800600" y="948852"/>
            <a:ext cx="2098964" cy="2247217"/>
          </a:xfrm>
          <a:prstGeom prst="wedgeRoundRectCallout">
            <a:avLst>
              <a:gd name="adj1" fmla="val 45600"/>
              <a:gd name="adj2" fmla="val 65867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Mike seems to only like playing with toy guns, I do not think he is cut out for the factory. Don’t quit you can do it!</a:t>
            </a:r>
            <a:endParaRPr lang="en-US" dirty="0"/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381000" y="5958321"/>
            <a:ext cx="1072886" cy="6096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BB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organ\AppData\Local\Microsoft\Windows\Temporary Internet Files\Content.IE5\WKAEQ9GI\MC90043820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54" y="2050473"/>
            <a:ext cx="4709357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8153" y="381000"/>
            <a:ext cx="54665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Great Job!</a:t>
            </a:r>
            <a:endParaRPr lang="en-US" sz="96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895109"/>
            <a:ext cx="5816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 to the next Question 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5" name="Picture 3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7620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92730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381000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195066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4961937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" y="3481426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813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153" y="-48326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43534" y="-489442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77675" y="-48944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7262" y="-413244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41261" y="-454806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6858000" y="6096000"/>
            <a:ext cx="1219200" cy="5685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70" y="46714"/>
            <a:ext cx="5667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Quiz Question #6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839" y="2229653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Excessive use of some distinct manner or style, particularly of a behavior.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922" y="1600200"/>
            <a:ext cx="655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000" b="1" dirty="0" smtClean="0"/>
              <a:t>Please choose the word that matches this definition </a:t>
            </a:r>
            <a:endParaRPr lang="en-US" sz="2000" b="1" dirty="0"/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5943600" y="3657598"/>
            <a:ext cx="2906309" cy="461665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Mannerisms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047999" y="3657599"/>
            <a:ext cx="2546681" cy="461665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Caustic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367352" y="3657600"/>
            <a:ext cx="2209800" cy="461665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Recipient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-wkvUKkLZmO4/T55rfzCHYHI/AAAAAAAAADo/aW4mb6maygE/s1600/resume+bui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96070"/>
            <a:ext cx="1928626" cy="30670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0" name="Picture 2" descr="http://4.bp.blogspot.com/_WsE6M_RjBIY/RzqTMFePbQI/AAAAAAAAFEU/KlmVGt_vlCI/s1600/no+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3505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603514" y="381000"/>
            <a:ext cx="36170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Try again!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800600" y="948852"/>
            <a:ext cx="2098964" cy="2247217"/>
          </a:xfrm>
          <a:prstGeom prst="wedgeRoundRectCallout">
            <a:avLst>
              <a:gd name="adj1" fmla="val 45600"/>
              <a:gd name="adj2" fmla="val 65867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Here is a hint, the word is also in the definition. Look at the word “manner”.</a:t>
            </a:r>
            <a:endParaRPr lang="en-US" dirty="0"/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381000" y="5958321"/>
            <a:ext cx="1072886" cy="6096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BB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organ\AppData\Local\Microsoft\Windows\Temporary Internet Files\Content.IE5\WKAEQ9GI\MC90043820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54" y="2050473"/>
            <a:ext cx="4709357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8153" y="381000"/>
            <a:ext cx="54665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Great Job!</a:t>
            </a:r>
            <a:endParaRPr lang="en-US" sz="96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895109"/>
            <a:ext cx="5816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 to the next Question 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5" name="Picture 3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7620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92730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381000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195066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4961937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" y="3481426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813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153" y="-48326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43534" y="-489442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77675" y="-48944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7262" y="-413244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41261" y="-454806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6858000" y="6096000"/>
            <a:ext cx="1219200" cy="5685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419"/>
            <a:ext cx="5667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Quiz question #7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323945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choose the word that matches this definition: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9812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use of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sarcasm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3228833" y="3494752"/>
            <a:ext cx="2819400" cy="461665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Satire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431042" y="3494750"/>
            <a:ext cx="2590800" cy="461665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R</a:t>
            </a:r>
            <a:r>
              <a:rPr lang="en-US" sz="2400" b="1" i="1" dirty="0" smtClean="0">
                <a:solidFill>
                  <a:schemeClr val="bg1"/>
                </a:solidFill>
              </a:rPr>
              <a:t>ecipient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6400800" y="3494752"/>
            <a:ext cx="2438400" cy="461665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W</a:t>
            </a:r>
            <a:r>
              <a:rPr lang="en-US" sz="2400" b="1" i="1" dirty="0" smtClean="0">
                <a:solidFill>
                  <a:schemeClr val="bg1"/>
                </a:solidFill>
              </a:rPr>
              <a:t>ondrous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-wkvUKkLZmO4/T55rfzCHYHI/AAAAAAAAADo/aW4mb6maygE/s1600/resume+bui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96070"/>
            <a:ext cx="1928626" cy="30670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0" name="Picture 2" descr="http://4.bp.blogspot.com/_WsE6M_RjBIY/RzqTMFePbQI/AAAAAAAAFEU/KlmVGt_vlCI/s1600/no+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3505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603514" y="381000"/>
            <a:ext cx="36170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Try again!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800600" y="948852"/>
            <a:ext cx="2098964" cy="2247217"/>
          </a:xfrm>
          <a:prstGeom prst="wedgeRoundRectCallout">
            <a:avLst>
              <a:gd name="adj1" fmla="val 45600"/>
              <a:gd name="adj2" fmla="val 65867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Don’t quit now, you are almost done! Try again!</a:t>
            </a:r>
            <a:endParaRPr lang="en-US" dirty="0"/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381000" y="5958321"/>
            <a:ext cx="1072886" cy="6096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BB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organ\AppData\Local\Microsoft\Windows\Temporary Internet Files\Content.IE5\WKAEQ9GI\MC90043820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54" y="2050473"/>
            <a:ext cx="4709357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8153" y="381000"/>
            <a:ext cx="54665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Great Job!</a:t>
            </a:r>
            <a:endParaRPr lang="en-US" sz="96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895109"/>
            <a:ext cx="5816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 to the next Question 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5" name="Picture 3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7620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92730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381000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195066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4961937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" y="3481426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813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153" y="-48326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43534" y="-489442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77675" y="-48944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7262" y="-413244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41261" y="-454806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6858000" y="6096000"/>
            <a:ext cx="1219200" cy="5685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"/>
            <a:ext cx="5667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Quiz question #8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Where is </a:t>
            </a:r>
            <a:r>
              <a:rPr lang="en-US" sz="2800" i="1" dirty="0" err="1" smtClean="0"/>
              <a:t>Loompaland</a:t>
            </a:r>
            <a:r>
              <a:rPr lang="en-US" sz="2800" i="1" dirty="0" smtClean="0"/>
              <a:t> said to be in the story ?</a:t>
            </a:r>
            <a:endParaRPr lang="en-US" sz="2800" i="1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3124200" y="3083035"/>
            <a:ext cx="2895600" cy="461665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Underwater 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0" y="3104776"/>
            <a:ext cx="2895600" cy="461665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Paris, France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6324600" y="3104776"/>
            <a:ext cx="2743200" cy="461665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Africa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-wkvUKkLZmO4/T55rfzCHYHI/AAAAAAAAADo/aW4mb6maygE/s1600/resume+bui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96070"/>
            <a:ext cx="1928626" cy="30670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0" name="Picture 2" descr="http://4.bp.blogspot.com/_WsE6M_RjBIY/RzqTMFePbQI/AAAAAAAAFEU/KlmVGt_vlCI/s1600/no+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3505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603514" y="381000"/>
            <a:ext cx="36170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Try again!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800600" y="948852"/>
            <a:ext cx="2098964" cy="2247217"/>
          </a:xfrm>
          <a:prstGeom prst="wedgeRoundRectCallout">
            <a:avLst>
              <a:gd name="adj1" fmla="val 45600"/>
              <a:gd name="adj2" fmla="val 65867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where I am from! You can get the answer!</a:t>
            </a:r>
            <a:endParaRPr lang="en-US" dirty="0"/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381000" y="5958321"/>
            <a:ext cx="1072886" cy="6096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457200"/>
            <a:ext cx="7279237" cy="39087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Description of each 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Character is based on the </a:t>
            </a:r>
          </a:p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Reading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This presentation is 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Intended to remind You of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each character.</a:t>
            </a:r>
            <a:endParaRPr lang="en-US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2501" y="5181600"/>
            <a:ext cx="3787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736437" y="5943600"/>
            <a:ext cx="1219200" cy="76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52400" y="5943600"/>
            <a:ext cx="1295400" cy="76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questgarden.com/118/63/3/110207165349/images/wonka-b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55" y="3657600"/>
            <a:ext cx="2804923" cy="166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BB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organ\AppData\Local\Microsoft\Windows\Temporary Internet Files\Content.IE5\WKAEQ9GI\MC90043820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54" y="2050473"/>
            <a:ext cx="4709357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8153" y="381000"/>
            <a:ext cx="54665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Great Job!</a:t>
            </a:r>
            <a:endParaRPr lang="en-US" sz="96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895109"/>
            <a:ext cx="5816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 to the next Question 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5" name="Picture 3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7620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92730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381000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3" y="195066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4961937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" y="3481426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813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0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153" y="-48326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43534" y="-489442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77675" y="-489441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7262" y="-413244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Users\Morgan\AppData\Local\Microsoft\Windows\Temporary Internet Files\Content.IE5\GMIIC8I0\MC9004462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41261" y="-454806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6858000" y="6096000"/>
            <a:ext cx="1219200" cy="5685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6324600"/>
            <a:ext cx="6858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616" y="228600"/>
            <a:ext cx="769774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ush Script MT" pitchFamily="66" charset="0"/>
              </a:rPr>
              <a:t>Congratulations</a:t>
            </a:r>
            <a:endParaRPr lang="en-US" sz="11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047409" y="5486400"/>
            <a:ext cx="15163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 beat the odds! You may now print out a</a:t>
            </a:r>
          </a:p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golden ticket of your own!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18" name="Picture 2" descr="http://www.thesmartkitchenblog.com/wp-content/uploads/2012/04/0_22-Original-screen-used-Golden-Ticket-from-Willy-Wonka-the-Chocolate-Factor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91" y="1898065"/>
            <a:ext cx="6248399" cy="3297767"/>
          </a:xfrm>
          <a:prstGeom prst="rect">
            <a:avLst/>
          </a:prstGeom>
          <a:noFill/>
          <a:ln w="120650" cmpd="tri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0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lbothis.com/bookhaven/library/images/book_bla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80"/>
            <a:ext cx="8915400" cy="684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743803"/>
            <a:ext cx="3505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Caustic</a:t>
            </a:r>
            <a:r>
              <a:rPr lang="en-US" sz="2000" b="1" dirty="0" smtClean="0"/>
              <a:t>- </a:t>
            </a:r>
            <a:r>
              <a:rPr lang="en-US" sz="2000" dirty="0" smtClean="0"/>
              <a:t> sarcastic; biting.</a:t>
            </a:r>
          </a:p>
          <a:p>
            <a:r>
              <a:rPr lang="en-US" sz="2000" b="1" i="1" dirty="0" smtClean="0"/>
              <a:t>Fixture</a:t>
            </a:r>
            <a:r>
              <a:rPr lang="en-US" sz="2000" dirty="0" smtClean="0"/>
              <a:t>-  anything firmly in place.</a:t>
            </a:r>
          </a:p>
          <a:p>
            <a:r>
              <a:rPr lang="en-US" sz="2000" b="1" i="1" dirty="0" smtClean="0"/>
              <a:t>Mannerisms</a:t>
            </a:r>
            <a:r>
              <a:rPr lang="en-US" sz="2000" dirty="0" smtClean="0"/>
              <a:t>- Excessive use of some distinct manner or style, particularly of a behavior.</a:t>
            </a:r>
          </a:p>
          <a:p>
            <a:r>
              <a:rPr lang="en-US" sz="2000" b="1" i="1" dirty="0" smtClean="0"/>
              <a:t>Obsess</a:t>
            </a:r>
            <a:r>
              <a:rPr lang="en-US" sz="2000" i="1" dirty="0" smtClean="0"/>
              <a:t>-</a:t>
            </a:r>
            <a:r>
              <a:rPr lang="en-US" sz="2000" dirty="0" smtClean="0"/>
              <a:t> to haunt or trouble in mind.</a:t>
            </a:r>
          </a:p>
          <a:p>
            <a:r>
              <a:rPr lang="en-US" sz="2000" b="1" i="1" dirty="0" smtClean="0"/>
              <a:t>Oppose</a:t>
            </a:r>
            <a:r>
              <a:rPr lang="en-US" sz="2000" dirty="0" smtClean="0"/>
              <a:t>- to place opposite, resist.</a:t>
            </a:r>
          </a:p>
          <a:p>
            <a:r>
              <a:rPr lang="en-US" sz="2000" b="1" i="1" dirty="0" smtClean="0"/>
              <a:t>Peculiar</a:t>
            </a:r>
            <a:r>
              <a:rPr lang="en-US" sz="2000" dirty="0" smtClean="0"/>
              <a:t>-  odd; strange.</a:t>
            </a:r>
          </a:p>
          <a:p>
            <a:r>
              <a:rPr lang="en-US" sz="2000" b="1" i="1" dirty="0" smtClean="0"/>
              <a:t>Predator</a:t>
            </a:r>
            <a:r>
              <a:rPr lang="en-US" sz="2000" dirty="0" smtClean="0"/>
              <a:t>-  living thing that preys on other animals.</a:t>
            </a:r>
          </a:p>
          <a:p>
            <a:r>
              <a:rPr lang="en-US" sz="2000" b="1" i="1" dirty="0" smtClean="0"/>
              <a:t>Recipient</a:t>
            </a:r>
            <a:r>
              <a:rPr lang="en-US" sz="2000" dirty="0" smtClean="0"/>
              <a:t>-  one that receives.</a:t>
            </a:r>
          </a:p>
          <a:p>
            <a:r>
              <a:rPr lang="en-US" sz="2000" b="1" i="1" dirty="0" smtClean="0"/>
              <a:t>Satire</a:t>
            </a:r>
            <a:r>
              <a:rPr lang="en-US" sz="2000" b="1" dirty="0" smtClean="0"/>
              <a:t>-</a:t>
            </a:r>
            <a:r>
              <a:rPr lang="en-US" sz="2000" dirty="0" smtClean="0"/>
              <a:t> the use of sarcasm.</a:t>
            </a:r>
          </a:p>
          <a:p>
            <a:endParaRPr lang="en-US" dirty="0" smtClean="0"/>
          </a:p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762000"/>
            <a:ext cx="3276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Selfish-</a:t>
            </a:r>
            <a:r>
              <a:rPr lang="en-US" sz="2000" dirty="0"/>
              <a:t> having or showing too much concern for one’s own interests.</a:t>
            </a:r>
          </a:p>
          <a:p>
            <a:r>
              <a:rPr lang="en-US" sz="2000" b="1" i="1" dirty="0"/>
              <a:t>Selfless</a:t>
            </a:r>
            <a:r>
              <a:rPr lang="en-US" sz="2000" dirty="0"/>
              <a:t>-  having or showing devotion to others.</a:t>
            </a:r>
          </a:p>
          <a:p>
            <a:r>
              <a:rPr lang="en-US" sz="2000" b="1" i="1" dirty="0"/>
              <a:t>Sour</a:t>
            </a:r>
            <a:r>
              <a:rPr lang="en-US" sz="2000" dirty="0"/>
              <a:t>- distasteful; unpleasant.</a:t>
            </a:r>
          </a:p>
          <a:p>
            <a:r>
              <a:rPr lang="en-US" sz="2000" b="1" i="1" dirty="0"/>
              <a:t>Sweepstake-</a:t>
            </a:r>
            <a:r>
              <a:rPr lang="en-US" sz="2000" dirty="0"/>
              <a:t> a lottery in which each participant puts up money in a common fund that is given to the winner as </a:t>
            </a:r>
            <a:r>
              <a:rPr lang="en-US" sz="2000" dirty="0" smtClean="0"/>
              <a:t>determined </a:t>
            </a:r>
            <a:r>
              <a:rPr lang="en-US" sz="2000" dirty="0"/>
              <a:t>in the contest.</a:t>
            </a:r>
          </a:p>
          <a:p>
            <a:r>
              <a:rPr lang="en-US" sz="2000" b="1" i="1" dirty="0"/>
              <a:t>Wondrous-</a:t>
            </a:r>
            <a:r>
              <a:rPr lang="en-US" sz="2000" dirty="0"/>
              <a:t> wonderful; surprisingly</a:t>
            </a:r>
          </a:p>
        </p:txBody>
      </p:sp>
      <p:sp>
        <p:nvSpPr>
          <p:cNvPr id="6" name="Action Button: Back or Previous 5">
            <a:hlinkClick r:id="" action="ppaction://hlinkshowjump?jump=lastslideviewed" highlightClick="1"/>
          </p:cNvPr>
          <p:cNvSpPr/>
          <p:nvPr/>
        </p:nvSpPr>
        <p:spPr>
          <a:xfrm>
            <a:off x="7162800" y="5334000"/>
            <a:ext cx="1143000" cy="580449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rgan\AppData\Local\Microsoft\Windows\Temporary Internet Files\Content.IE5\XR67I5ZN\MP90040239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457200"/>
            <a:ext cx="903322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4038600" y="3124200"/>
            <a:ext cx="609600" cy="53340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wonka.jpe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02" y="695459"/>
            <a:ext cx="594680" cy="108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ynical-c.com/archives2/bloggraphics/illmannered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12" y="3424470"/>
            <a:ext cx="1059339" cy="794505"/>
          </a:xfrm>
          <a:prstGeom prst="rect">
            <a:avLst/>
          </a:prstGeom>
          <a:noFill/>
          <a:ln w="12700">
            <a:solidFill>
              <a:srgbClr val="FF7C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darthsanddroids.net/chocolates/cast/charlie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ike Teevee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04197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Veruca Salt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42" y="4876800"/>
            <a:ext cx="856528" cy="85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Violet Beauregarde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33" y="5026997"/>
            <a:ext cx="887340" cy="887341"/>
          </a:xfrm>
          <a:prstGeom prst="rect">
            <a:avLst/>
          </a:prstGeom>
          <a:noFill/>
          <a:ln w="127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Augustus Gloop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88" y="1239591"/>
            <a:ext cx="869323" cy="8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3.bp.blogspot.com/_KqQsYqm5HXQ/TS0BakvQf4I/AAAAAAAAAPo/v9Y-oglGL5k/s1600/oompa+loompa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28" y="2876890"/>
            <a:ext cx="762000" cy="11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3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718305">
            <a:off x="351534" y="550572"/>
            <a:ext cx="4303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Charlie Bucket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http://1.bp.blogspot.com/-eNaAosvolRM/TbmIA6lt2qI/AAAAAAAAAAM/KPJeBSuurBk/s1600/ch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98159"/>
            <a:ext cx="3220457" cy="2600326"/>
          </a:xfrm>
          <a:prstGeom prst="rect">
            <a:avLst/>
          </a:prstGeom>
          <a:noFill/>
          <a:ln w="34925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atic.guim.co.uk/sys-images/Books/Pix/pictures/2011/9/9/1315580119593/Charlie-Bucket-in-the-fil-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3801343" cy="228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Morgan\AppData\Local\Microsoft\Windows\Temporary Internet Files\Content.IE5\GMIIC8I0\MC90009917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542886" cy="26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Morgan\AppData\Local\Microsoft\Windows\Temporary Internet Files\Content.IE5\GMIIC8I0\MC90009917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21" y="6588252"/>
            <a:ext cx="7542886" cy="26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6709" y="1012237"/>
            <a:ext cx="4037686" cy="298543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Main Protagonist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One of the Golden ticket </a:t>
            </a:r>
            <a:r>
              <a:rPr lang="en-US" sz="2400" i="1" dirty="0" smtClean="0"/>
              <a:t>recipients</a:t>
            </a:r>
            <a:r>
              <a:rPr lang="en-US" sz="24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Selected to take over the factory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Very </a:t>
            </a:r>
            <a:r>
              <a:rPr lang="en-US" sz="2400" i="1" dirty="0" smtClean="0"/>
              <a:t>selfless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Comes from a poor family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6" name="Action Button: Home 5">
            <a:hlinkClick r:id="rId6" action="ppaction://hlinksldjump" highlightClick="1"/>
          </p:cNvPr>
          <p:cNvSpPr/>
          <p:nvPr/>
        </p:nvSpPr>
        <p:spPr>
          <a:xfrm>
            <a:off x="8352456" y="6101528"/>
            <a:ext cx="754865" cy="673468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Morgan\AppData\Local\Microsoft\Windows\Temporary Internet Files\Content.IE5\XR67I5ZN\MP900399580[1]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3" y="4899392"/>
            <a:ext cx="1230795" cy="1538870"/>
          </a:xfrm>
          <a:prstGeom prst="rect">
            <a:avLst/>
          </a:prstGeom>
          <a:noFill/>
          <a:ln w="31750">
            <a:solidFill>
              <a:srgbClr val="99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3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s.houstonpress.com/eating/willy-wonka-in-chocolate-fact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95713"/>
            <a:ext cx="2484594" cy="248459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955695">
            <a:off x="3729750" y="699557"/>
            <a:ext cx="5469831" cy="92333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</a:rPr>
              <a:t>Willy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</a:rPr>
              <a:t>wonka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roadway" pitchFamily="82" charset="0"/>
            </a:endParaRPr>
          </a:p>
        </p:txBody>
      </p:sp>
      <p:pic>
        <p:nvPicPr>
          <p:cNvPr id="5124" name="Picture 4" descr="http://www.randomhousesites.co.uk/childrens/roalddahl/day/images/links/leftT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" y="4495283"/>
            <a:ext cx="1830107" cy="22764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7513" y="2439620"/>
            <a:ext cx="4419600" cy="3385542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Major character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Owns the Chocolate Factory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Guides the tour during the </a:t>
            </a:r>
            <a:r>
              <a:rPr lang="en-US" sz="2800" i="1" dirty="0" smtClean="0"/>
              <a:t>sweepstake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Invents the curious candy </a:t>
            </a:r>
            <a:r>
              <a:rPr lang="en-US" sz="2800" i="1" dirty="0" smtClean="0"/>
              <a:t>fixtures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126" name="Picture 6" descr="C:\Users\Morgan\AppData\Local\Microsoft\Windows\Temporary Internet Files\Content.IE5\XR67I5ZN\MC90009917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26" y="6120994"/>
            <a:ext cx="3681374" cy="73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Morgan\AppData\Local\Microsoft\Windows\Temporary Internet Files\Content.IE5\XR67I5ZN\MC90009917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34810" y="3911804"/>
            <a:ext cx="3681374" cy="73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Morgan\AppData\Local\Microsoft\Windows\Temporary Internet Files\Content.IE5\XR67I5ZN\MC90009917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35887" y="1472184"/>
            <a:ext cx="3681374" cy="73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Morgan\AppData\Local\Microsoft\Windows\Temporary Internet Files\Content.IE5\XR67I5ZN\MC90009917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69" y="0"/>
            <a:ext cx="3681374" cy="73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Home 5">
            <a:hlinkClick r:id="rId6" action="ppaction://hlinksldjump" highlightClick="1"/>
          </p:cNvPr>
          <p:cNvSpPr/>
          <p:nvPr/>
        </p:nvSpPr>
        <p:spPr>
          <a:xfrm>
            <a:off x="4114800" y="6120994"/>
            <a:ext cx="990600" cy="650764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C:\Users\Morgan\AppData\Local\Microsoft\Windows\Temporary Internet Files\Content.IE5\XR67I5ZN\MP900399580[1]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39" y="5268713"/>
            <a:ext cx="1230795" cy="1538870"/>
          </a:xfrm>
          <a:prstGeom prst="rect">
            <a:avLst/>
          </a:prstGeom>
          <a:noFill/>
          <a:ln w="31750">
            <a:solidFill>
              <a:srgbClr val="99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9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5927" y="152400"/>
            <a:ext cx="503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Grandpa Joe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170" name="Picture 2" descr="http://2.bp.blogspot.com/-OzzuTIjZS1s/TZpnazPytaI/AAAAAAAAAP4/PEw8tidTeAg/s1600/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6" y="4343400"/>
            <a:ext cx="4867275" cy="2400301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fanpop.com/images/polls/9205_2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575" y="4371974"/>
            <a:ext cx="3429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676400"/>
            <a:ext cx="7696200" cy="193899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Charlie’s Grandfather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Charlie chooses him to come to the factory.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Warns Charlie of </a:t>
            </a:r>
            <a:r>
              <a:rPr lang="en-US" sz="2400" dirty="0" err="1" smtClean="0"/>
              <a:t>Wonka’s</a:t>
            </a:r>
            <a:r>
              <a:rPr lang="en-US" sz="2400" dirty="0" smtClean="0"/>
              <a:t> rules.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Helps Charlie through his experience.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6" name="Action Button: Home 5">
            <a:hlinkClick r:id="rId5" action="ppaction://hlinksldjump" highlightClick="1"/>
          </p:cNvPr>
          <p:cNvSpPr/>
          <p:nvPr/>
        </p:nvSpPr>
        <p:spPr>
          <a:xfrm>
            <a:off x="8273152" y="3615392"/>
            <a:ext cx="801575" cy="685800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organ\AppData\Local\Microsoft\Windows\Temporary Internet Files\Content.IE5\VIRRG4TH\MC90033988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702" y="1075730"/>
            <a:ext cx="907085" cy="5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rgan\AppData\Local\Microsoft\Windows\Temporary Internet Files\Content.IE5\VIRRG4TH\MC90033988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75730"/>
            <a:ext cx="907085" cy="5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organ\AppData\Local\Microsoft\Windows\Temporary Internet Files\Content.IE5\VIRRG4TH\MC90033988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68" y="1075730"/>
            <a:ext cx="907085" cy="5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organ\AppData\Local\Microsoft\Windows\Temporary Internet Files\Content.IE5\VIRRG4TH\MC90033988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7" y="1068803"/>
            <a:ext cx="907085" cy="5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organ\AppData\Local\Microsoft\Windows\Temporary Internet Files\Content.IE5\VIRRG4TH\MC90033988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43" y="1068803"/>
            <a:ext cx="907085" cy="5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organ\AppData\Local\Microsoft\Windows\Temporary Internet Files\Content.IE5\VIRRG4TH\MC90033988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15" y="1041191"/>
            <a:ext cx="907085" cy="5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1702</Words>
  <Application>Microsoft Office PowerPoint</Application>
  <PresentationFormat>On-screen Show (4:3)</PresentationFormat>
  <Paragraphs>341</Paragraphs>
  <Slides>53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Callaway, Lindsay G</dc:creator>
  <cp:lastModifiedBy>Morgan</cp:lastModifiedBy>
  <cp:revision>96</cp:revision>
  <dcterms:created xsi:type="dcterms:W3CDTF">2012-11-07T16:59:41Z</dcterms:created>
  <dcterms:modified xsi:type="dcterms:W3CDTF">2012-11-28T16:04:04Z</dcterms:modified>
</cp:coreProperties>
</file>